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18"/>
  </p:notesMasterIdLst>
  <p:handoutMasterIdLst>
    <p:handoutMasterId r:id="rId19"/>
  </p:handoutMasterIdLst>
  <p:sldIdLst>
    <p:sldId id="282" r:id="rId5"/>
    <p:sldId id="297" r:id="rId6"/>
    <p:sldId id="304" r:id="rId7"/>
    <p:sldId id="306" r:id="rId8"/>
    <p:sldId id="300" r:id="rId9"/>
    <p:sldId id="301" r:id="rId10"/>
    <p:sldId id="302" r:id="rId11"/>
    <p:sldId id="313" r:id="rId12"/>
    <p:sldId id="311" r:id="rId13"/>
    <p:sldId id="309" r:id="rId14"/>
    <p:sldId id="312" r:id="rId15"/>
    <p:sldId id="310" r:id="rId16"/>
    <p:sldId id="30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7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73190" autoAdjust="0"/>
  </p:normalViewPr>
  <p:slideViewPr>
    <p:cSldViewPr snapToGrid="0">
      <p:cViewPr varScale="1">
        <p:scale>
          <a:sx n="80" d="100"/>
          <a:sy n="80" d="100"/>
        </p:scale>
        <p:origin x="2384" y="1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0" d="100"/>
          <a:sy n="60" d="100"/>
        </p:scale>
        <p:origin x="242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3/25/21</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3/25/21</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pN_I5rY1Lb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b="1" dirty="0"/>
              <a:t>Ashoka's History </a:t>
            </a:r>
          </a:p>
          <a:p>
            <a:r>
              <a:rPr lang="en-AU" sz="1050" dirty="0"/>
              <a:t>Bill Drayton founded Ashoka in 1980 based on the idea that the most powerful force for good in the world is a social entrepreneur: a person driven by an innovative idea that can help correct an entrenched global problem. The world’s leading social entrepreneurs pursue system-changing solutions that permanently alter existing patterns of activity.</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a:t>
            </a:fld>
            <a:endParaRPr lang="en-US" noProof="0"/>
          </a:p>
        </p:txBody>
      </p:sp>
    </p:spTree>
    <p:extLst>
      <p:ext uri="{BB962C8B-B14F-4D97-AF65-F5344CB8AC3E}">
        <p14:creationId xmlns:p14="http://schemas.microsoft.com/office/powerpoint/2010/main" val="386151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11</a:t>
            </a:fld>
            <a:endParaRPr lang="en-US" noProof="0"/>
          </a:p>
        </p:txBody>
      </p:sp>
    </p:spTree>
    <p:extLst>
      <p:ext uri="{BB962C8B-B14F-4D97-AF65-F5344CB8AC3E}">
        <p14:creationId xmlns:p14="http://schemas.microsoft.com/office/powerpoint/2010/main" val="1010168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International Justice Mission is a global organization that protects people in poverty from violence. We partner with local authorities in 21 program offices in 14 countries to combat trafficking and slavery, violence against women and children, and police abuse of power.</a:t>
            </a:r>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13</a:t>
            </a:fld>
            <a:endParaRPr lang="en-US" noProof="0"/>
          </a:p>
        </p:txBody>
      </p:sp>
    </p:spTree>
    <p:extLst>
      <p:ext uri="{BB962C8B-B14F-4D97-AF65-F5344CB8AC3E}">
        <p14:creationId xmlns:p14="http://schemas.microsoft.com/office/powerpoint/2010/main" val="1419447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2</a:t>
            </a:fld>
            <a:endParaRPr lang="en-US" noProof="0"/>
          </a:p>
        </p:txBody>
      </p:sp>
    </p:spTree>
    <p:extLst>
      <p:ext uri="{BB962C8B-B14F-4D97-AF65-F5344CB8AC3E}">
        <p14:creationId xmlns:p14="http://schemas.microsoft.com/office/powerpoint/2010/main" val="2394759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Sustainable Development Goals are set of 17 goals and 169 targets agreed by all United Nation (UN) member states with the aim to achieve a better and more sustainable future for all. They address the global challenges we face, including those related to poverty, inequality, climate, environmental degradation, prosperity, and peace and justice. The Goals interconnect and in order to leave no one behind, it is important that we achieve each Goal and target by 2030.</a:t>
            </a:r>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3</a:t>
            </a:fld>
            <a:endParaRPr lang="en-US" noProof="0"/>
          </a:p>
        </p:txBody>
      </p:sp>
    </p:spTree>
    <p:extLst>
      <p:ext uri="{BB962C8B-B14F-4D97-AF65-F5344CB8AC3E}">
        <p14:creationId xmlns:p14="http://schemas.microsoft.com/office/powerpoint/2010/main" val="404709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4</a:t>
            </a:fld>
            <a:endParaRPr lang="en-US" noProof="0"/>
          </a:p>
        </p:txBody>
      </p:sp>
    </p:spTree>
    <p:extLst>
      <p:ext uri="{BB962C8B-B14F-4D97-AF65-F5344CB8AC3E}">
        <p14:creationId xmlns:p14="http://schemas.microsoft.com/office/powerpoint/2010/main" val="2312058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Queensland Social Enterprise Strategy is the Queensland Government's commitment to supporting the growth of the social enterprise sector in Queensland.</a:t>
            </a:r>
          </a:p>
          <a:p>
            <a:r>
              <a:rPr lang="en-AU" dirty="0"/>
              <a:t>Social enterprises exist to benefit the public and community rather than shareholders and owners. The sector is gaining momentum in Queensland and plays an important role in delivering jobs and training opportunities for disadvantaged Queenslanders.</a:t>
            </a:r>
          </a:p>
          <a:p>
            <a:r>
              <a:rPr lang="en-AU" dirty="0"/>
              <a:t>The strategy outlines 3 key focus areas of targeted support to address the challenges social enterprises face:</a:t>
            </a:r>
          </a:p>
          <a:p>
            <a:pPr>
              <a:buFont typeface="Arial" panose="020B0604020202020204" pitchFamily="34" charset="0"/>
              <a:buChar char="•"/>
            </a:pPr>
            <a:r>
              <a:rPr lang="en-AU" dirty="0"/>
              <a:t>building capability and capacity in the sector including access to financial support</a:t>
            </a:r>
          </a:p>
          <a:p>
            <a:pPr>
              <a:buFont typeface="Arial" panose="020B0604020202020204" pitchFamily="34" charset="0"/>
              <a:buChar char="•"/>
            </a:pPr>
            <a:r>
              <a:rPr lang="en-AU" dirty="0"/>
              <a:t>making connections across the sector to increase collaboration and promotional opportunities</a:t>
            </a:r>
          </a:p>
          <a:p>
            <a:pPr>
              <a:buFont typeface="Arial" panose="020B0604020202020204" pitchFamily="34" charset="0"/>
              <a:buChar char="•"/>
            </a:pPr>
            <a:r>
              <a:rPr lang="en-AU" dirty="0"/>
              <a:t>improving market access by linking social enterprises to procurement opportunities.</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5</a:t>
            </a:fld>
            <a:endParaRPr lang="en-US" noProof="0"/>
          </a:p>
        </p:txBody>
      </p:sp>
    </p:spTree>
    <p:extLst>
      <p:ext uri="{BB962C8B-B14F-4D97-AF65-F5344CB8AC3E}">
        <p14:creationId xmlns:p14="http://schemas.microsoft.com/office/powerpoint/2010/main" val="3342143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effectLst/>
              </a:rPr>
              <a:t>Jobs-Focused Social Enterprises. </a:t>
            </a:r>
            <a:r>
              <a:rPr lang="en-AU" sz="1200" dirty="0">
                <a:effectLst/>
              </a:rPr>
              <a:t>F</a:t>
            </a:r>
            <a:r>
              <a:rPr lang="en-AU" sz="1200" dirty="0"/>
              <a:t>ocuses on creating meaningful employment for disadvantaged Australians.  Nearly 7,000 of all social enterprises in Australia have employment-based support or employment creation as their main focus. Some provide service for temporary jobs, job readiness programs and support to entry mainstream employment. Some provide long-term job opportunities with wrap around support services. ALL are required to offer fair pay for equity and justice. </a:t>
            </a:r>
          </a:p>
          <a:p>
            <a:pPr marL="285750" indent="-285750">
              <a:buFont typeface="Arial" panose="020B0604020202020204" pitchFamily="34" charset="0"/>
              <a:buChar char="•"/>
            </a:pPr>
            <a:r>
              <a:rPr lang="en-AU" sz="1200" b="1" dirty="0">
                <a:effectLst/>
              </a:rPr>
              <a:t>Circular Economy Social Enterprises. </a:t>
            </a:r>
            <a:r>
              <a:rPr lang="en-AU" sz="1200" dirty="0"/>
              <a:t>It entails gradually decoupling economic activity from the consumption of finite resources, and designing waste out of the system. Revenue is gained through sale of products or services that reduce waste and increase the value of the inputs and throughputs to the system.</a:t>
            </a:r>
          </a:p>
          <a:p>
            <a:pPr marL="285750" indent="-285750">
              <a:buFont typeface="Arial" panose="020B0604020202020204" pitchFamily="34" charset="0"/>
              <a:buChar char="•"/>
            </a:pPr>
            <a:endParaRPr lang="en-AU" sz="1200" dirty="0"/>
          </a:p>
          <a:p>
            <a:pPr marL="285750" indent="-285750">
              <a:buFont typeface="Arial" panose="020B0604020202020204" pitchFamily="34" charset="0"/>
              <a:buChar char="•"/>
            </a:pPr>
            <a:r>
              <a:rPr lang="en-AU" sz="1200" b="1" dirty="0">
                <a:effectLst/>
              </a:rPr>
              <a:t>Co-operative Social Enterprises. </a:t>
            </a:r>
            <a:r>
              <a:rPr lang="en-AU" sz="1200" dirty="0"/>
              <a:t>A cooperative is "an autonomous association of persons united voluntarily to meet their common economic, social, and cultural needs and aspirations through a jointly-owned enterprise. Revenue is often split between cooperative members, and go toward the sustainability of the practice.</a:t>
            </a:r>
          </a:p>
          <a:p>
            <a:pPr marL="285750" indent="-285750">
              <a:buFont typeface="Arial" panose="020B0604020202020204" pitchFamily="34" charset="0"/>
              <a:buChar char="•"/>
            </a:pPr>
            <a:endParaRPr lang="en-AU" sz="1200" dirty="0"/>
          </a:p>
          <a:p>
            <a:pPr marL="285750" indent="-285750">
              <a:buFont typeface="Arial" panose="020B0604020202020204" pitchFamily="34" charset="0"/>
              <a:buChar char="•"/>
            </a:pPr>
            <a:r>
              <a:rPr lang="en-AU" sz="1200" b="1" dirty="0"/>
              <a:t>Physical and Mental Wellbeing Social Enterprises. </a:t>
            </a:r>
            <a:r>
              <a:rPr lang="en-AU" sz="1200" dirty="0"/>
              <a:t>Focus on services that improve the physical or metal wellbeing of disadvantaged cohorts. Revenue comes from sale of services and products often that reduce barriers to access, offer bulk or cooperative approaches to democratise or decentralise services.</a:t>
            </a:r>
            <a:endParaRPr lang="en-AU" dirty="0"/>
          </a:p>
          <a:p>
            <a:pPr marL="285750" indent="-285750">
              <a:buFont typeface="Arial" panose="020B0604020202020204" pitchFamily="34" charset="0"/>
              <a:buChar cha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6</a:t>
            </a:fld>
            <a:endParaRPr lang="en-US" noProof="0"/>
          </a:p>
        </p:txBody>
      </p:sp>
    </p:spTree>
    <p:extLst>
      <p:ext uri="{BB962C8B-B14F-4D97-AF65-F5344CB8AC3E}">
        <p14:creationId xmlns:p14="http://schemas.microsoft.com/office/powerpoint/2010/main" val="2827211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 workers can help by starting this conversation with their procurement team. Knowing the conditions, objectives and skillset of your local social enterprises, understanding the projects that may be coming up, preparing the conversation </a:t>
            </a:r>
            <a:r>
              <a:rPr lang="en-US" dirty="0" err="1"/>
              <a:t>aout</a:t>
            </a:r>
            <a:r>
              <a:rPr lang="en-US" dirty="0"/>
              <a:t> what conditions suit the project and the social enterprises. QSEC works with Social Traders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7</a:t>
            </a:fld>
            <a:endParaRPr lang="en-US" noProof="0"/>
          </a:p>
        </p:txBody>
      </p:sp>
    </p:spTree>
    <p:extLst>
      <p:ext uri="{BB962C8B-B14F-4D97-AF65-F5344CB8AC3E}">
        <p14:creationId xmlns:p14="http://schemas.microsoft.com/office/powerpoint/2010/main" val="3168709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hlinkClick r:id="rId3"/>
              </a:rPr>
              <a:t>https://youtu.be/pN_I5rY1Lb8</a:t>
            </a:r>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8</a:t>
            </a:fld>
            <a:endParaRPr lang="en-US" noProof="0"/>
          </a:p>
        </p:txBody>
      </p:sp>
    </p:spTree>
    <p:extLst>
      <p:ext uri="{BB962C8B-B14F-4D97-AF65-F5344CB8AC3E}">
        <p14:creationId xmlns:p14="http://schemas.microsoft.com/office/powerpoint/2010/main" val="1510073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9</a:t>
            </a:fld>
            <a:endParaRPr lang="en-US" noProof="0"/>
          </a:p>
        </p:txBody>
      </p:sp>
    </p:spTree>
    <p:extLst>
      <p:ext uri="{BB962C8B-B14F-4D97-AF65-F5344CB8AC3E}">
        <p14:creationId xmlns:p14="http://schemas.microsoft.com/office/powerpoint/2010/main" val="1080532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F437B80-EF77-4225-8AE8-1DA90EE40D42}"/>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2722B80A-1D83-440D-92A6-6F1B9E7A36E6}"/>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FA04F1B-BE36-44ED-A767-4B06211FF234}"/>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A39EA1D7-5267-469C-8436-E96B9AA2C910}"/>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040345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3/25/21</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12251403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3/25/21</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16196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Small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45719"/>
            <a:ext cx="2211524" cy="681228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tx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11904" y="4650539"/>
            <a:ext cx="3401478" cy="1192038"/>
          </a:xfrm>
          <a:solidFill>
            <a:schemeClr val="tx1"/>
          </a:solidFill>
        </p:spPr>
        <p:txBody>
          <a:bodyPr lIns="252000" tIns="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10"/>
            <a:ext cx="12192000" cy="6369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12192000" cy="6369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9A64F463-B3EB-49F1-B698-5BD8222A77F4}"/>
              </a:ext>
            </a:extLst>
          </p:cNvPr>
          <p:cNvSpPr/>
          <p:nvPr userDrawn="1"/>
        </p:nvSpPr>
        <p:spPr>
          <a:xfrm rot="5400000">
            <a:off x="8744284" y="3410283"/>
            <a:ext cx="6826157" cy="6927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145787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bwMode="auto">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18115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3442953D-28FC-41B5-A1BB-BB3BA7CA40B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916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3572900" y="1511476"/>
            <a:ext cx="2916000" cy="467924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6713800" y="1511475"/>
            <a:ext cx="291600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1764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290450" y="1512000"/>
            <a:ext cx="176400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148900" y="1512000"/>
            <a:ext cx="176400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007350" y="1507535"/>
            <a:ext cx="176400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7865800" y="1507535"/>
            <a:ext cx="1764000" cy="468371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B5A8293F-A5B5-4FCC-BF27-A25B1BAFF245}"/>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DF756E-F310-4229-ACDD-055D299A95FB}"/>
              </a:ext>
            </a:extLst>
          </p:cNvPr>
          <p:cNvSpPr/>
          <p:nvPr userDrawn="1"/>
        </p:nvSpPr>
        <p:spPr>
          <a:xfrm>
            <a:off x="6297105" y="424206"/>
            <a:ext cx="5505254" cy="57314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9" name="Subtitle 2">
            <a:extLst>
              <a:ext uri="{FF2B5EF4-FFF2-40B4-BE49-F238E27FC236}">
                <a16:creationId xmlns:a16="http://schemas.microsoft.com/office/drawing/2014/main" id="{07666241-4AF6-458A-A571-6C6C291D72F1}"/>
              </a:ext>
            </a:extLst>
          </p:cNvPr>
          <p:cNvSpPr>
            <a:spLocks noGrp="1"/>
          </p:cNvSpPr>
          <p:nvPr>
            <p:ph type="subTitle" idx="1"/>
          </p:nvPr>
        </p:nvSpPr>
        <p:spPr>
          <a:xfrm>
            <a:off x="6532775" y="3639199"/>
            <a:ext cx="5053936"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Title 5">
            <a:extLst>
              <a:ext uri="{FF2B5EF4-FFF2-40B4-BE49-F238E27FC236}">
                <a16:creationId xmlns:a16="http://schemas.microsoft.com/office/drawing/2014/main" id="{6F4F2BBF-F210-4954-9C73-A0030AACDDFE}"/>
              </a:ext>
            </a:extLst>
          </p:cNvPr>
          <p:cNvSpPr>
            <a:spLocks noGrp="1"/>
          </p:cNvSpPr>
          <p:nvPr>
            <p:ph type="title" hasCustomPrompt="1"/>
          </p:nvPr>
        </p:nvSpPr>
        <p:spPr>
          <a:xfrm>
            <a:off x="6532775" y="993303"/>
            <a:ext cx="5053936" cy="2513468"/>
          </a:xfrm>
        </p:spPr>
        <p:txBody>
          <a:bodyPr/>
          <a:lstStyle>
            <a:lvl1pPr>
              <a:defRPr sz="5400" cap="none">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227779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Content Placeholder 2">
            <a:extLst>
              <a:ext uri="{FF2B5EF4-FFF2-40B4-BE49-F238E27FC236}">
                <a16:creationId xmlns:a16="http://schemas.microsoft.com/office/drawing/2014/main" id="{FD1EE834-4B70-4715-8346-1C0298347EE0}"/>
              </a:ext>
            </a:extLst>
          </p:cNvPr>
          <p:cNvSpPr>
            <a:spLocks noGrp="1"/>
          </p:cNvSpPr>
          <p:nvPr>
            <p:ph idx="1" hasCustomPrompt="1"/>
          </p:nvPr>
        </p:nvSpPr>
        <p:spPr>
          <a:xfrm>
            <a:off x="432000" y="1046375"/>
            <a:ext cx="9198000" cy="5130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80088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Content Placeholder 2">
            <a:extLst>
              <a:ext uri="{FF2B5EF4-FFF2-40B4-BE49-F238E27FC236}">
                <a16:creationId xmlns:a16="http://schemas.microsoft.com/office/drawing/2014/main" id="{EAE43F4C-1A64-4197-A44B-E6EB874E243B}"/>
              </a:ext>
            </a:extLst>
          </p:cNvPr>
          <p:cNvSpPr>
            <a:spLocks noGrp="1"/>
          </p:cNvSpPr>
          <p:nvPr>
            <p:ph sz="half" idx="1" hasCustomPrompt="1"/>
          </p:nvPr>
        </p:nvSpPr>
        <p:spPr>
          <a:xfrm>
            <a:off x="432000" y="1046376"/>
            <a:ext cx="4435831" cy="5130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a:extLst>
              <a:ext uri="{FF2B5EF4-FFF2-40B4-BE49-F238E27FC236}">
                <a16:creationId xmlns:a16="http://schemas.microsoft.com/office/drawing/2014/main" id="{D7B3F5B8-DC28-4878-AC9F-D434D7542D8F}"/>
              </a:ext>
            </a:extLst>
          </p:cNvPr>
          <p:cNvSpPr>
            <a:spLocks noGrp="1"/>
          </p:cNvSpPr>
          <p:nvPr>
            <p:ph sz="half" idx="2" hasCustomPrompt="1"/>
          </p:nvPr>
        </p:nvSpPr>
        <p:spPr>
          <a:xfrm>
            <a:off x="5194169" y="1046376"/>
            <a:ext cx="4435831" cy="5130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5743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3/25/21</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370496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Text Placeholder 2">
            <a:extLst>
              <a:ext uri="{FF2B5EF4-FFF2-40B4-BE49-F238E27FC236}">
                <a16:creationId xmlns:a16="http://schemas.microsoft.com/office/drawing/2014/main" id="{CB97B01E-88B2-448F-BD96-A1AAFA39AC1E}"/>
              </a:ext>
            </a:extLst>
          </p:cNvPr>
          <p:cNvSpPr>
            <a:spLocks noGrp="1"/>
          </p:cNvSpPr>
          <p:nvPr>
            <p:ph type="body" idx="1" hasCustomPrompt="1"/>
          </p:nvPr>
        </p:nvSpPr>
        <p:spPr>
          <a:xfrm>
            <a:off x="432000" y="1068420"/>
            <a:ext cx="4434840" cy="823912"/>
          </a:xfr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Text Placeholder 4">
            <a:extLst>
              <a:ext uri="{FF2B5EF4-FFF2-40B4-BE49-F238E27FC236}">
                <a16:creationId xmlns:a16="http://schemas.microsoft.com/office/drawing/2014/main" id="{40BADDE2-4EE6-41B4-804C-EBF680128B40}"/>
              </a:ext>
            </a:extLst>
          </p:cNvPr>
          <p:cNvSpPr>
            <a:spLocks noGrp="1"/>
          </p:cNvSpPr>
          <p:nvPr>
            <p:ph type="body" sz="quarter" idx="3" hasCustomPrompt="1"/>
          </p:nvPr>
        </p:nvSpPr>
        <p:spPr>
          <a:xfrm>
            <a:off x="5195160" y="1068420"/>
            <a:ext cx="4434840" cy="823912"/>
          </a:xfr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9" name="Content Placeholder 3">
            <a:extLst>
              <a:ext uri="{FF2B5EF4-FFF2-40B4-BE49-F238E27FC236}">
                <a16:creationId xmlns:a16="http://schemas.microsoft.com/office/drawing/2014/main" id="{BB0A14E0-899D-4594-BC9E-AE89BF0D3AB7}"/>
              </a:ext>
            </a:extLst>
          </p:cNvPr>
          <p:cNvSpPr>
            <a:spLocks noGrp="1"/>
          </p:cNvSpPr>
          <p:nvPr>
            <p:ph sz="half" idx="2" hasCustomPrompt="1"/>
          </p:nvPr>
        </p:nvSpPr>
        <p:spPr>
          <a:xfrm>
            <a:off x="432001" y="2096752"/>
            <a:ext cx="4434840" cy="409291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5">
            <a:extLst>
              <a:ext uri="{FF2B5EF4-FFF2-40B4-BE49-F238E27FC236}">
                <a16:creationId xmlns:a16="http://schemas.microsoft.com/office/drawing/2014/main" id="{2C699014-D902-4E9A-80CD-8D2BCFE67097}"/>
              </a:ext>
            </a:extLst>
          </p:cNvPr>
          <p:cNvSpPr>
            <a:spLocks noGrp="1"/>
          </p:cNvSpPr>
          <p:nvPr>
            <p:ph sz="quarter" idx="4" hasCustomPrompt="1"/>
          </p:nvPr>
        </p:nvSpPr>
        <p:spPr>
          <a:xfrm>
            <a:off x="5195160" y="2096752"/>
            <a:ext cx="4434840" cy="409291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63468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noProof="0"/>
              <a:t>Click to edit Master title style</a:t>
            </a:r>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Content Placeholder 2">
            <a:extLst>
              <a:ext uri="{FF2B5EF4-FFF2-40B4-BE49-F238E27FC236}">
                <a16:creationId xmlns:a16="http://schemas.microsoft.com/office/drawing/2014/main" id="{79F53EF1-D412-467C-B7CE-30536F140AE1}"/>
              </a:ext>
            </a:extLst>
          </p:cNvPr>
          <p:cNvSpPr>
            <a:spLocks noGrp="1"/>
          </p:cNvSpPr>
          <p:nvPr>
            <p:ph idx="1" hasCustomPrompt="1"/>
          </p:nvPr>
        </p:nvSpPr>
        <p:spPr>
          <a:xfrm>
            <a:off x="3770722" y="457201"/>
            <a:ext cx="6023727" cy="5726784"/>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72000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noProof="0"/>
              <a:t>Click to edit Master title style</a:t>
            </a:r>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2" name="Picture Placeholder 2">
            <a:extLst>
              <a:ext uri="{FF2B5EF4-FFF2-40B4-BE49-F238E27FC236}">
                <a16:creationId xmlns:a16="http://schemas.microsoft.com/office/drawing/2014/main" id="{10319378-269C-406E-9B84-FCF22DA02EFF}"/>
              </a:ext>
            </a:extLst>
          </p:cNvPr>
          <p:cNvSpPr>
            <a:spLocks noGrp="1"/>
          </p:cNvSpPr>
          <p:nvPr>
            <p:ph type="pic" idx="1"/>
          </p:nvPr>
        </p:nvSpPr>
        <p:spPr>
          <a:xfrm>
            <a:off x="3788021" y="457201"/>
            <a:ext cx="5949868" cy="57267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02147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377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3/25/21</a:t>
            </a:fld>
            <a:endParaRPr lang="en-US"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7D37EC2-87D7-4E24-BCD7-89256989CA00}"/>
              </a:ext>
            </a:extLst>
          </p:cNvPr>
          <p:cNvSpPr/>
          <p:nvPr userDrawn="1"/>
        </p:nvSpPr>
        <p:spPr>
          <a:xfrm>
            <a:off x="6297105" y="424206"/>
            <a:ext cx="5505254" cy="57314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46383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3/25/21</a:t>
            </a:fld>
            <a:endParaRPr lang="en-US"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5331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3/25/21</a:t>
            </a:fld>
            <a:endParaRPr lang="en-US" dirty="0"/>
          </a:p>
        </p:txBody>
      </p:sp>
      <p:sp>
        <p:nvSpPr>
          <p:cNvPr id="8" name="Footer Placeholder 7"/>
          <p:cNvSpPr>
            <a:spLocks noGrp="1"/>
          </p:cNvSpPr>
          <p:nvPr>
            <p:ph type="ftr" sz="quarter" idx="11"/>
          </p:nvPr>
        </p:nvSpPr>
        <p:spPr/>
        <p:txBody>
          <a:bodyPr/>
          <a:lstStyle/>
          <a:p>
            <a:r>
              <a:rPr lang="en-US" noProof="0"/>
              <a:t>Add a footer</a:t>
            </a:r>
            <a:endParaRPr lang="en-US" noProof="0" dirty="0"/>
          </a:p>
        </p:txBody>
      </p:sp>
      <p:sp>
        <p:nvSpPr>
          <p:cNvPr id="9" name="Slide Number Placeholder 8"/>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61491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3/25/21</a:t>
            </a:fld>
            <a:endParaRPr lang="en-US" dirty="0"/>
          </a:p>
        </p:txBody>
      </p:sp>
      <p:sp>
        <p:nvSpPr>
          <p:cNvPr id="4" name="Footer Placeholder 3"/>
          <p:cNvSpPr>
            <a:spLocks noGrp="1"/>
          </p:cNvSpPr>
          <p:nvPr>
            <p:ph type="ftr" sz="quarter" idx="11"/>
          </p:nvPr>
        </p:nvSpPr>
        <p:spPr/>
        <p:txBody>
          <a:bodyPr/>
          <a:lstStyle/>
          <a:p>
            <a:r>
              <a:rPr lang="en-US" noProof="0"/>
              <a:t>Add a footer</a:t>
            </a:r>
            <a:endParaRPr lang="en-US" noProof="0" dirty="0"/>
          </a:p>
        </p:txBody>
      </p:sp>
      <p:sp>
        <p:nvSpPr>
          <p:cNvPr id="5" name="Slide Number Placeholder 4"/>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36165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3/25/21</a:t>
            </a:fld>
            <a:endParaRPr lang="en-US" dirty="0"/>
          </a:p>
        </p:txBody>
      </p:sp>
      <p:sp>
        <p:nvSpPr>
          <p:cNvPr id="3" name="Footer Placeholder 2"/>
          <p:cNvSpPr>
            <a:spLocks noGrp="1"/>
          </p:cNvSpPr>
          <p:nvPr>
            <p:ph type="ftr" sz="quarter" idx="11"/>
          </p:nvPr>
        </p:nvSpPr>
        <p:spPr/>
        <p:txBody>
          <a:bodyPr/>
          <a:lstStyle/>
          <a:p>
            <a:r>
              <a:rPr lang="en-US" noProof="0"/>
              <a:t>Add a footer</a:t>
            </a:r>
            <a:endParaRPr lang="en-US" noProof="0" dirty="0"/>
          </a:p>
        </p:txBody>
      </p:sp>
      <p:sp>
        <p:nvSpPr>
          <p:cNvPr id="4" name="Slide Number Placeholder 3"/>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42497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3/25/21</a:t>
            </a:fld>
            <a:endParaRPr lang="en-US"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660108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3/25/21</a:t>
            </a:fld>
            <a:endParaRPr lang="en-US"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19B51A1E-902D-48AF-9020-955120F399B6}" type="slidenum">
              <a:rPr lang="en-US" noProof="0" smtClean="0"/>
              <a:pPr/>
              <a:t>‹#›</a:t>
            </a:fld>
            <a:endParaRPr lang="en-US" noProof="0"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829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3/25/21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noProof="0"/>
              <a:t>Add a footer</a:t>
            </a:r>
            <a:endParaRPr lang="en-US" noProof="0"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9B51A1E-902D-48AF-9020-955120F399B6}" type="slidenum">
              <a:rPr lang="en-US" noProof="0" smtClean="0"/>
              <a:pPr/>
              <a:t>‹#›</a:t>
            </a:fld>
            <a:endParaRPr lang="en-US" noProof="0"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6EFD998-71BD-43A8-AD78-31FC56821EAD}"/>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89B0FF76-D108-4817-81FC-754A581CC266}"/>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TextBox 9">
            <a:extLst>
              <a:ext uri="{FF2B5EF4-FFF2-40B4-BE49-F238E27FC236}">
                <a16:creationId xmlns:a16="http://schemas.microsoft.com/office/drawing/2014/main" id="{A99DEA45-090F-4021-80C6-59942F2CA3E0}"/>
              </a:ext>
            </a:extLst>
          </p:cNvPr>
          <p:cNvSpPr txBox="1"/>
          <p:nvPr userDrawn="1"/>
        </p:nvSpPr>
        <p:spPr>
          <a:xfrm>
            <a:off x="9630116" y="6346108"/>
            <a:ext cx="1662546" cy="404658"/>
          </a:xfrm>
          <a:prstGeom prst="rect">
            <a:avLst/>
          </a:prstGeom>
          <a:noFill/>
        </p:spPr>
        <p:txBody>
          <a:bodyPr wrap="square" lIns="0" tIns="36000" rIns="0" bIns="0" rtlCol="0">
            <a:spAutoFit/>
          </a:bodyPr>
          <a:lstStyle/>
          <a:p>
            <a:pPr algn="r">
              <a:lnSpc>
                <a:spcPts val="1400"/>
              </a:lnSpc>
            </a:pPr>
            <a:r>
              <a:rPr lang="en-US" sz="1600" b="1" spc="-100" baseline="0" noProof="0" dirty="0">
                <a:solidFill>
                  <a:schemeClr val="tx1">
                    <a:lumMod val="50000"/>
                    <a:lumOff val="50000"/>
                  </a:schemeClr>
                </a:solidFill>
                <a:latin typeface="Corbel" panose="020B0503020204020204" pitchFamily="34" charset="0"/>
              </a:rPr>
              <a:t>WOODGROVE</a:t>
            </a:r>
            <a:r>
              <a:rPr lang="en-US" sz="1600" b="1" spc="-100" baseline="0" noProof="0" dirty="0">
                <a:solidFill>
                  <a:schemeClr val="accent1"/>
                </a:solidFill>
                <a:latin typeface="Corbel" panose="020B0503020204020204" pitchFamily="34" charset="0"/>
              </a:rPr>
              <a:t> </a:t>
            </a:r>
            <a:r>
              <a:rPr lang="en-US" sz="1600" b="1" spc="-100" baseline="0" noProof="0" dirty="0">
                <a:solidFill>
                  <a:schemeClr val="tx1"/>
                </a:solidFill>
                <a:latin typeface="Corbel" panose="020B0503020204020204" pitchFamily="34" charset="0"/>
              </a:rPr>
              <a:t>BANK</a:t>
            </a:r>
          </a:p>
        </p:txBody>
      </p:sp>
      <p:sp>
        <p:nvSpPr>
          <p:cNvPr id="11" name="Rectangle 10">
            <a:extLst>
              <a:ext uri="{FF2B5EF4-FFF2-40B4-BE49-F238E27FC236}">
                <a16:creationId xmlns:a16="http://schemas.microsoft.com/office/drawing/2014/main" id="{D1560A5F-DD6C-48C7-98FB-368DC2A8A4CB}"/>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2A0470C4-FC4B-402C-8313-BCC8272E5145}"/>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7A5C8E21-DEE1-492F-81B6-0355058C0D95}"/>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104641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62" r:id="rId13"/>
    <p:sldLayoutId id="2147483650" r:id="rId14"/>
    <p:sldLayoutId id="2147483656" r:id="rId15"/>
    <p:sldLayoutId id="2147483657" r:id="rId16"/>
    <p:sldLayoutId id="2147483666" r:id="rId17"/>
    <p:sldLayoutId id="2147483667" r:id="rId18"/>
    <p:sldLayoutId id="2147483668" r:id="rId19"/>
    <p:sldLayoutId id="2147483669" r:id="rId20"/>
    <p:sldLayoutId id="2147483670" r:id="rId21"/>
    <p:sldLayoutId id="2147483671" r:id="rId22"/>
    <p:sldLayoutId id="2147483672" r:id="rId23"/>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vimeo.com/324829481" TargetMode="External"/><Relationship Id="rId3" Type="http://schemas.openxmlformats.org/officeDocument/2006/relationships/hyperlink" Target="http://www.socioeco.org/bdf_auteur-1452_en.html" TargetMode="External"/><Relationship Id="rId7" Type="http://schemas.openxmlformats.org/officeDocument/2006/relationships/hyperlink" Target="https://www.ted.com/talks/michael_porter_the_case_for_letting_business_solve_social_problems?language=en"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forbes.com/sites/joshbersin/2018/04/03/the-rise-of-the-social-enterprise-a-new-paradigm-for-business/?sh=f6f819a71f0b" TargetMode="External"/><Relationship Id="rId5" Type="http://schemas.openxmlformats.org/officeDocument/2006/relationships/image" Target="../media/image30.png"/><Relationship Id="rId4" Type="http://schemas.openxmlformats.org/officeDocument/2006/relationships/hyperlink" Target="http://www.socioeco.org/bdf_auteur-3681_en.html" TargetMode="External"/><Relationship Id="rId9" Type="http://schemas.openxmlformats.org/officeDocument/2006/relationships/hyperlink" Target="https://www.kateraworth.com/doughnut/"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image" Target="../media/image31.pn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17.tiff"/><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tif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tiff"/><Relationship Id="rId10" Type="http://schemas.openxmlformats.org/officeDocument/2006/relationships/image" Target="../media/image19.tiff"/><Relationship Id="rId4" Type="http://schemas.openxmlformats.org/officeDocument/2006/relationships/image" Target="../media/image13.jpg"/><Relationship Id="rId9" Type="http://schemas.openxmlformats.org/officeDocument/2006/relationships/image" Target="../media/image18.tiff"/><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hyperlink" Target="https://www.socialtraders.com.au/"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0BA96B3-F713-41B0-A2E3-15E9039E4743}"/>
              </a:ext>
            </a:extLst>
          </p:cNvPr>
          <p:cNvPicPr>
            <a:picLocks noGrp="1" noChangeAspect="1"/>
          </p:cNvPicPr>
          <p:nvPr>
            <p:ph type="pic" sz="quarter" idx="13"/>
          </p:nvPr>
        </p:nvPicPr>
        <p:blipFill>
          <a:blip r:embed="rId3"/>
          <a:srcRect l="40305" r="40305"/>
          <a:stretch/>
        </p:blipFill>
        <p:spPr>
          <a:xfrm>
            <a:off x="9989807" y="65314"/>
            <a:ext cx="2130659" cy="6727372"/>
          </a:xfr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1050198" y="4346296"/>
            <a:ext cx="6798250" cy="1674470"/>
          </a:xfrm>
        </p:spPr>
        <p:txBody>
          <a:bodyPr/>
          <a:lstStyle/>
          <a:p>
            <a:r>
              <a:rPr lang="en-US" dirty="0">
                <a:solidFill>
                  <a:schemeClr val="accent2">
                    <a:lumMod val="50000"/>
                  </a:schemeClr>
                </a:solidFill>
              </a:rPr>
              <a:t>Social enterprise</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6096000" y="4650539"/>
            <a:ext cx="4617382" cy="1192038"/>
          </a:xfrm>
          <a:solidFill>
            <a:schemeClr val="accent1">
              <a:lumMod val="75000"/>
            </a:schemeClr>
          </a:solidFill>
        </p:spPr>
        <p:txBody>
          <a:bodyPr>
            <a:normAutofit/>
          </a:bodyPr>
          <a:lstStyle/>
          <a:p>
            <a:pPr>
              <a:spcBef>
                <a:spcPts val="0"/>
              </a:spcBef>
              <a:spcAft>
                <a:spcPts val="0"/>
              </a:spcAft>
            </a:pPr>
            <a:r>
              <a:rPr lang="en-AU" sz="2400" b="1" i="0" dirty="0">
                <a:effectLst/>
                <a:latin typeface="+mj-lt"/>
              </a:rPr>
              <a:t>Businesses created </a:t>
            </a:r>
          </a:p>
          <a:p>
            <a:pPr>
              <a:spcBef>
                <a:spcPts val="0"/>
              </a:spcBef>
              <a:spcAft>
                <a:spcPts val="0"/>
              </a:spcAft>
            </a:pPr>
            <a:r>
              <a:rPr lang="en-AU" sz="2400" b="1" i="0" dirty="0">
                <a:latin typeface="+mj-lt"/>
              </a:rPr>
              <a:t>t</a:t>
            </a:r>
            <a:r>
              <a:rPr lang="en-AU" sz="2400" b="1" i="0" dirty="0">
                <a:effectLst/>
                <a:latin typeface="+mj-lt"/>
              </a:rPr>
              <a:t>o </a:t>
            </a:r>
            <a:r>
              <a:rPr lang="en-AU" sz="2400" b="1" i="0" dirty="0">
                <a:latin typeface="+mj-lt"/>
              </a:rPr>
              <a:t>d</a:t>
            </a:r>
            <a:r>
              <a:rPr lang="en-AU" sz="2400" b="1" i="0" dirty="0">
                <a:effectLst/>
                <a:latin typeface="+mj-lt"/>
              </a:rPr>
              <a:t>o </a:t>
            </a:r>
            <a:r>
              <a:rPr lang="en-AU" sz="2400" b="1" i="0" dirty="0">
                <a:latin typeface="+mj-lt"/>
              </a:rPr>
              <a:t>g</a:t>
            </a:r>
            <a:r>
              <a:rPr lang="en-AU" sz="2400" b="1" i="0" dirty="0">
                <a:effectLst/>
                <a:latin typeface="+mj-lt"/>
              </a:rPr>
              <a:t>ood</a:t>
            </a:r>
            <a:endParaRPr lang="en-US" sz="2400" i="0" dirty="0">
              <a:latin typeface="+mj-lt"/>
            </a:endParaRPr>
          </a:p>
        </p:txBody>
      </p:sp>
      <p:pic>
        <p:nvPicPr>
          <p:cNvPr id="12" name="Picture 11" descr="Logo&#10;&#10;Description automatically generated with medium confidence">
            <a:extLst>
              <a:ext uri="{FF2B5EF4-FFF2-40B4-BE49-F238E27FC236}">
                <a16:creationId xmlns:a16="http://schemas.microsoft.com/office/drawing/2014/main" id="{58BEC460-DA2F-4DF4-BF5F-1C0BE954A5A7}"/>
              </a:ext>
            </a:extLst>
          </p:cNvPr>
          <p:cNvPicPr>
            <a:picLocks noChangeAspect="1"/>
          </p:cNvPicPr>
          <p:nvPr/>
        </p:nvPicPr>
        <p:blipFill>
          <a:blip r:embed="rId4"/>
          <a:stretch>
            <a:fillRect/>
          </a:stretch>
        </p:blipFill>
        <p:spPr>
          <a:xfrm>
            <a:off x="6337174" y="3234813"/>
            <a:ext cx="1124018" cy="1276885"/>
          </a:xfrm>
          <a:prstGeom prst="rect">
            <a:avLst/>
          </a:prstGeom>
        </p:spPr>
      </p:pic>
      <p:sp>
        <p:nvSpPr>
          <p:cNvPr id="15" name="TextBox 14">
            <a:extLst>
              <a:ext uri="{FF2B5EF4-FFF2-40B4-BE49-F238E27FC236}">
                <a16:creationId xmlns:a16="http://schemas.microsoft.com/office/drawing/2014/main" id="{A526F7E8-BD10-4A3D-9D40-8FD447304EF8}"/>
              </a:ext>
            </a:extLst>
          </p:cNvPr>
          <p:cNvSpPr txBox="1"/>
          <p:nvPr/>
        </p:nvSpPr>
        <p:spPr>
          <a:xfrm>
            <a:off x="2259249" y="2828836"/>
            <a:ext cx="6619672" cy="369332"/>
          </a:xfrm>
          <a:prstGeom prst="rect">
            <a:avLst/>
          </a:prstGeom>
          <a:noFill/>
        </p:spPr>
        <p:txBody>
          <a:bodyPr wrap="square">
            <a:spAutoFit/>
          </a:bodyPr>
          <a:lstStyle/>
          <a:p>
            <a:pPr algn="l"/>
            <a:endParaRPr lang="en-AU" dirty="0">
              <a:solidFill>
                <a:schemeClr val="accent2">
                  <a:lumMod val="75000"/>
                </a:schemeClr>
              </a:solidFill>
            </a:endParaRPr>
          </a:p>
        </p:txBody>
      </p:sp>
      <p:sp>
        <p:nvSpPr>
          <p:cNvPr id="17" name="TextBox 16">
            <a:extLst>
              <a:ext uri="{FF2B5EF4-FFF2-40B4-BE49-F238E27FC236}">
                <a16:creationId xmlns:a16="http://schemas.microsoft.com/office/drawing/2014/main" id="{D843BA35-A477-48EA-8A10-E7BF2598555D}"/>
              </a:ext>
            </a:extLst>
          </p:cNvPr>
          <p:cNvSpPr txBox="1"/>
          <p:nvPr/>
        </p:nvSpPr>
        <p:spPr>
          <a:xfrm>
            <a:off x="-405525" y="637801"/>
            <a:ext cx="7304708" cy="1631216"/>
          </a:xfrm>
          <a:prstGeom prst="rect">
            <a:avLst/>
          </a:prstGeom>
          <a:noFill/>
        </p:spPr>
        <p:txBody>
          <a:bodyPr wrap="square">
            <a:spAutoFit/>
          </a:bodyPr>
          <a:lstStyle/>
          <a:p>
            <a:pPr algn="ctr"/>
            <a:r>
              <a:rPr lang="en-AU" sz="2000" b="0" i="1" u="none" strike="noStrike" baseline="0" dirty="0">
                <a:solidFill>
                  <a:schemeClr val="accent2">
                    <a:lumMod val="75000"/>
                  </a:schemeClr>
                </a:solidFill>
              </a:rPr>
              <a:t>“Here’s my advice: The first step to becoming a</a:t>
            </a:r>
          </a:p>
          <a:p>
            <a:pPr algn="ctr"/>
            <a:r>
              <a:rPr lang="en-AU" sz="2000" b="0" i="1" u="none" strike="noStrike" baseline="0" dirty="0">
                <a:solidFill>
                  <a:schemeClr val="accent2">
                    <a:lumMod val="75000"/>
                  </a:schemeClr>
                </a:solidFill>
              </a:rPr>
              <a:t>changemaker (the only secure job going forward) is to</a:t>
            </a:r>
          </a:p>
          <a:p>
            <a:pPr algn="ctr"/>
            <a:r>
              <a:rPr lang="en-AU" sz="2000" b="0" i="1" u="none" strike="noStrike" baseline="0" dirty="0">
                <a:solidFill>
                  <a:schemeClr val="accent2">
                    <a:lumMod val="75000"/>
                  </a:schemeClr>
                </a:solidFill>
              </a:rPr>
              <a:t>give oneself permission, i.e., to ignore — politely, of</a:t>
            </a:r>
          </a:p>
          <a:p>
            <a:pPr algn="ctr"/>
            <a:r>
              <a:rPr lang="en-AU" sz="2000" b="0" i="1" u="none" strike="noStrike" baseline="0" dirty="0">
                <a:solidFill>
                  <a:schemeClr val="accent2">
                    <a:lumMod val="75000"/>
                  </a:schemeClr>
                </a:solidFill>
              </a:rPr>
              <a:t>course — all those who say 'Don’t do it.”</a:t>
            </a:r>
          </a:p>
          <a:p>
            <a:pPr algn="ctr"/>
            <a:r>
              <a:rPr lang="en-AU" sz="2000" i="1" dirty="0">
                <a:solidFill>
                  <a:schemeClr val="accent2">
                    <a:lumMod val="75000"/>
                  </a:schemeClr>
                </a:solidFill>
              </a:rPr>
              <a:t>Bill Drayton, Founder&amp; Chairman of Ashoka</a:t>
            </a:r>
          </a:p>
        </p:txBody>
      </p:sp>
    </p:spTree>
    <p:extLst>
      <p:ext uri="{BB962C8B-B14F-4D97-AF65-F5344CB8AC3E}">
        <p14:creationId xmlns:p14="http://schemas.microsoft.com/office/powerpoint/2010/main" val="389996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2773F4-1F0C-5D4C-AC6A-D85F3DD4CB30}"/>
              </a:ext>
            </a:extLst>
          </p:cNvPr>
          <p:cNvSpPr>
            <a:spLocks noGrp="1"/>
          </p:cNvSpPr>
          <p:nvPr>
            <p:ph type="sldNum" sz="quarter" idx="12"/>
          </p:nvPr>
        </p:nvSpPr>
        <p:spPr/>
        <p:txBody>
          <a:bodyPr/>
          <a:lstStyle/>
          <a:p>
            <a:fld id="{19B51A1E-902D-48AF-9020-955120F399B6}" type="slidenum">
              <a:rPr lang="en-US" noProof="0" smtClean="0"/>
              <a:pPr/>
              <a:t>10</a:t>
            </a:fld>
            <a:endParaRPr lang="en-US" noProof="0" dirty="0"/>
          </a:p>
        </p:txBody>
      </p:sp>
      <p:sp>
        <p:nvSpPr>
          <p:cNvPr id="3" name="Title 2">
            <a:extLst>
              <a:ext uri="{FF2B5EF4-FFF2-40B4-BE49-F238E27FC236}">
                <a16:creationId xmlns:a16="http://schemas.microsoft.com/office/drawing/2014/main" id="{72F41DE4-04D6-C94E-B62A-FF27F839B56D}"/>
              </a:ext>
            </a:extLst>
          </p:cNvPr>
          <p:cNvSpPr txBox="1">
            <a:spLocks/>
          </p:cNvSpPr>
          <p:nvPr/>
        </p:nvSpPr>
        <p:spPr>
          <a:xfrm>
            <a:off x="646040" y="354026"/>
            <a:ext cx="9014794" cy="1192038"/>
          </a:xfrm>
          <a:prstGeom prst="rect">
            <a:avLst/>
          </a:prstGeom>
        </p:spPr>
        <p:txBody>
          <a:bodyPr>
            <a:normAutofit fontScale="925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AU" sz="5400" b="1" dirty="0">
                <a:solidFill>
                  <a:schemeClr val="accent2">
                    <a:lumMod val="50000"/>
                  </a:schemeClr>
                </a:solidFill>
              </a:rPr>
              <a:t>Social Enterprise = LOCAL LIVING ECONOMIES</a:t>
            </a:r>
          </a:p>
        </p:txBody>
      </p:sp>
      <p:pic>
        <p:nvPicPr>
          <p:cNvPr id="4" name="Picture 3" descr="Logo&#10;&#10;Description automatically generated with medium confidence">
            <a:extLst>
              <a:ext uri="{FF2B5EF4-FFF2-40B4-BE49-F238E27FC236}">
                <a16:creationId xmlns:a16="http://schemas.microsoft.com/office/drawing/2014/main" id="{B53F4438-9C3A-A640-980E-B06AFE559403}"/>
              </a:ext>
            </a:extLst>
          </p:cNvPr>
          <p:cNvPicPr>
            <a:picLocks noChangeAspect="1"/>
          </p:cNvPicPr>
          <p:nvPr/>
        </p:nvPicPr>
        <p:blipFill>
          <a:blip r:embed="rId2"/>
          <a:stretch>
            <a:fillRect/>
          </a:stretch>
        </p:blipFill>
        <p:spPr>
          <a:xfrm>
            <a:off x="10930651" y="411443"/>
            <a:ext cx="817465" cy="928641"/>
          </a:xfrm>
          <a:prstGeom prst="rect">
            <a:avLst/>
          </a:prstGeom>
        </p:spPr>
      </p:pic>
      <p:sp>
        <p:nvSpPr>
          <p:cNvPr id="5" name="TextBox 4">
            <a:extLst>
              <a:ext uri="{FF2B5EF4-FFF2-40B4-BE49-F238E27FC236}">
                <a16:creationId xmlns:a16="http://schemas.microsoft.com/office/drawing/2014/main" id="{1EBAB21B-34E6-1049-AFFC-6CBA19DEDFC9}"/>
              </a:ext>
            </a:extLst>
          </p:cNvPr>
          <p:cNvSpPr txBox="1"/>
          <p:nvPr/>
        </p:nvSpPr>
        <p:spPr>
          <a:xfrm>
            <a:off x="6755171" y="4212272"/>
            <a:ext cx="5135282" cy="1477328"/>
          </a:xfrm>
          <a:prstGeom prst="rect">
            <a:avLst/>
          </a:prstGeom>
          <a:noFill/>
        </p:spPr>
        <p:txBody>
          <a:bodyPr wrap="square" rtlCol="0">
            <a:spAutoFit/>
          </a:bodyPr>
          <a:lstStyle/>
          <a:p>
            <a:r>
              <a:rPr lang="en-AU" dirty="0"/>
              <a:t>Growing Local living economies : A Grassroots Approach to Economic Development</a:t>
            </a:r>
          </a:p>
          <a:p>
            <a:r>
              <a:rPr lang="en-AU" dirty="0">
                <a:hlinkClick r:id="rId3"/>
              </a:rPr>
              <a:t>Michael H. Shuman</a:t>
            </a:r>
            <a:r>
              <a:rPr lang="en-AU" dirty="0"/>
              <a:t>, </a:t>
            </a:r>
            <a:r>
              <a:rPr lang="en-AU" dirty="0">
                <a:hlinkClick r:id="rId4"/>
              </a:rPr>
              <a:t>Kate Poole</a:t>
            </a:r>
            <a:r>
              <a:rPr lang="en-AU" dirty="0"/>
              <a:t>, Business Alliance for Local Living Economies - BALLE, Bellingham, </a:t>
            </a:r>
            <a:r>
              <a:rPr lang="en-AU" dirty="0" err="1"/>
              <a:t>Wa</a:t>
            </a:r>
            <a:r>
              <a:rPr lang="en-AU" dirty="0"/>
              <a:t>- USA, January 2013</a:t>
            </a:r>
            <a:endParaRPr lang="en-US" dirty="0"/>
          </a:p>
        </p:txBody>
      </p:sp>
      <p:pic>
        <p:nvPicPr>
          <p:cNvPr id="6" name="Picture 5">
            <a:extLst>
              <a:ext uri="{FF2B5EF4-FFF2-40B4-BE49-F238E27FC236}">
                <a16:creationId xmlns:a16="http://schemas.microsoft.com/office/drawing/2014/main" id="{B2943432-0516-8642-A6BB-3F69E4103C79}"/>
              </a:ext>
            </a:extLst>
          </p:cNvPr>
          <p:cNvPicPr>
            <a:picLocks noChangeAspect="1"/>
          </p:cNvPicPr>
          <p:nvPr/>
        </p:nvPicPr>
        <p:blipFill>
          <a:blip r:embed="rId5"/>
          <a:stretch>
            <a:fillRect/>
          </a:stretch>
        </p:blipFill>
        <p:spPr>
          <a:xfrm>
            <a:off x="579719" y="1446051"/>
            <a:ext cx="6096000" cy="4521200"/>
          </a:xfrm>
          <a:prstGeom prst="rect">
            <a:avLst/>
          </a:prstGeom>
        </p:spPr>
      </p:pic>
      <p:sp>
        <p:nvSpPr>
          <p:cNvPr id="7" name="TextBox 6">
            <a:extLst>
              <a:ext uri="{FF2B5EF4-FFF2-40B4-BE49-F238E27FC236}">
                <a16:creationId xmlns:a16="http://schemas.microsoft.com/office/drawing/2014/main" id="{171E5B5D-E3F3-C246-8DEF-63267B6BBE5A}"/>
              </a:ext>
            </a:extLst>
          </p:cNvPr>
          <p:cNvSpPr txBox="1"/>
          <p:nvPr/>
        </p:nvSpPr>
        <p:spPr>
          <a:xfrm>
            <a:off x="6778426" y="1610632"/>
            <a:ext cx="5135281" cy="646331"/>
          </a:xfrm>
          <a:prstGeom prst="rect">
            <a:avLst/>
          </a:prstGeom>
          <a:noFill/>
        </p:spPr>
        <p:txBody>
          <a:bodyPr wrap="square" rtlCol="0">
            <a:spAutoFit/>
          </a:bodyPr>
          <a:lstStyle/>
          <a:p>
            <a:r>
              <a:rPr lang="en-US" dirty="0"/>
              <a:t>Josh Bersin, 2013, The Rise of Social Enterprise: A new paradigm for business. </a:t>
            </a:r>
            <a:r>
              <a:rPr lang="en-US" dirty="0">
                <a:hlinkClick r:id="rId6"/>
              </a:rPr>
              <a:t>Forbes</a:t>
            </a:r>
            <a:r>
              <a:rPr lang="en-US" dirty="0"/>
              <a:t> Magazine</a:t>
            </a:r>
          </a:p>
        </p:txBody>
      </p:sp>
      <p:sp>
        <p:nvSpPr>
          <p:cNvPr id="8" name="TextBox 7">
            <a:extLst>
              <a:ext uri="{FF2B5EF4-FFF2-40B4-BE49-F238E27FC236}">
                <a16:creationId xmlns:a16="http://schemas.microsoft.com/office/drawing/2014/main" id="{1C296309-FE98-5941-AB6A-0349FF39D3EE}"/>
              </a:ext>
            </a:extLst>
          </p:cNvPr>
          <p:cNvSpPr txBox="1"/>
          <p:nvPr/>
        </p:nvSpPr>
        <p:spPr>
          <a:xfrm>
            <a:off x="6746887" y="2426253"/>
            <a:ext cx="4992945" cy="646331"/>
          </a:xfrm>
          <a:prstGeom prst="rect">
            <a:avLst/>
          </a:prstGeom>
          <a:noFill/>
        </p:spPr>
        <p:txBody>
          <a:bodyPr wrap="square" rtlCol="0">
            <a:spAutoFit/>
          </a:bodyPr>
          <a:lstStyle/>
          <a:p>
            <a:r>
              <a:rPr lang="en-US" dirty="0"/>
              <a:t>Michael Porter </a:t>
            </a:r>
            <a:r>
              <a:rPr lang="en-US" dirty="0">
                <a:hlinkClick r:id="rId7"/>
              </a:rPr>
              <a:t>The Case for letting business solve social problems</a:t>
            </a:r>
            <a:endParaRPr lang="en-US" dirty="0"/>
          </a:p>
        </p:txBody>
      </p:sp>
      <p:sp>
        <p:nvSpPr>
          <p:cNvPr id="9" name="TextBox 8">
            <a:extLst>
              <a:ext uri="{FF2B5EF4-FFF2-40B4-BE49-F238E27FC236}">
                <a16:creationId xmlns:a16="http://schemas.microsoft.com/office/drawing/2014/main" id="{7E9D785C-12DD-5D4C-9E5C-EAF4286C41AA}"/>
              </a:ext>
            </a:extLst>
          </p:cNvPr>
          <p:cNvSpPr txBox="1"/>
          <p:nvPr/>
        </p:nvSpPr>
        <p:spPr>
          <a:xfrm>
            <a:off x="6778426" y="3651843"/>
            <a:ext cx="4833855" cy="369332"/>
          </a:xfrm>
          <a:prstGeom prst="rect">
            <a:avLst/>
          </a:prstGeom>
          <a:noFill/>
        </p:spPr>
        <p:txBody>
          <a:bodyPr wrap="square" rtlCol="0">
            <a:spAutoFit/>
          </a:bodyPr>
          <a:lstStyle/>
          <a:p>
            <a:r>
              <a:rPr lang="en-US" dirty="0"/>
              <a:t>Michael Shuman </a:t>
            </a:r>
            <a:r>
              <a:rPr lang="en-US" dirty="0">
                <a:hlinkClick r:id="rId8"/>
              </a:rPr>
              <a:t>Local Living Economies </a:t>
            </a:r>
            <a:endParaRPr lang="en-US" dirty="0"/>
          </a:p>
        </p:txBody>
      </p:sp>
      <p:sp>
        <p:nvSpPr>
          <p:cNvPr id="10" name="TextBox 9">
            <a:extLst>
              <a:ext uri="{FF2B5EF4-FFF2-40B4-BE49-F238E27FC236}">
                <a16:creationId xmlns:a16="http://schemas.microsoft.com/office/drawing/2014/main" id="{1ABED466-C541-C541-8ED5-B653BD90D9DE}"/>
              </a:ext>
            </a:extLst>
          </p:cNvPr>
          <p:cNvSpPr txBox="1"/>
          <p:nvPr/>
        </p:nvSpPr>
        <p:spPr>
          <a:xfrm>
            <a:off x="6755171" y="3190422"/>
            <a:ext cx="4568995" cy="369332"/>
          </a:xfrm>
          <a:prstGeom prst="rect">
            <a:avLst/>
          </a:prstGeom>
          <a:noFill/>
        </p:spPr>
        <p:txBody>
          <a:bodyPr wrap="square" rtlCol="0">
            <a:spAutoFit/>
          </a:bodyPr>
          <a:lstStyle/>
          <a:p>
            <a:r>
              <a:rPr lang="en-US" dirty="0"/>
              <a:t>Kate Raworth </a:t>
            </a:r>
            <a:r>
              <a:rPr lang="en-US" dirty="0">
                <a:hlinkClick r:id="rId9"/>
              </a:rPr>
              <a:t>Doughnut Economics</a:t>
            </a:r>
            <a:endParaRPr lang="en-US" dirty="0"/>
          </a:p>
        </p:txBody>
      </p:sp>
    </p:spTree>
    <p:extLst>
      <p:ext uri="{BB962C8B-B14F-4D97-AF65-F5344CB8AC3E}">
        <p14:creationId xmlns:p14="http://schemas.microsoft.com/office/powerpoint/2010/main" val="2236822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D5436F-3F65-6249-AEC2-524F446A6A81}"/>
              </a:ext>
            </a:extLst>
          </p:cNvPr>
          <p:cNvSpPr>
            <a:spLocks noGrp="1"/>
          </p:cNvSpPr>
          <p:nvPr>
            <p:ph type="sldNum" sz="quarter" idx="12"/>
          </p:nvPr>
        </p:nvSpPr>
        <p:spPr/>
        <p:txBody>
          <a:bodyPr/>
          <a:lstStyle/>
          <a:p>
            <a:fld id="{19B51A1E-902D-48AF-9020-955120F399B6}" type="slidenum">
              <a:rPr lang="en-US" noProof="0" smtClean="0"/>
              <a:pPr/>
              <a:t>11</a:t>
            </a:fld>
            <a:endParaRPr lang="en-US" noProof="0" dirty="0"/>
          </a:p>
        </p:txBody>
      </p:sp>
      <p:pic>
        <p:nvPicPr>
          <p:cNvPr id="3" name="Picture 2">
            <a:extLst>
              <a:ext uri="{FF2B5EF4-FFF2-40B4-BE49-F238E27FC236}">
                <a16:creationId xmlns:a16="http://schemas.microsoft.com/office/drawing/2014/main" id="{F673D599-F8F8-EA4F-98C0-CB831E649D62}"/>
              </a:ext>
            </a:extLst>
          </p:cNvPr>
          <p:cNvPicPr>
            <a:picLocks noChangeAspect="1"/>
          </p:cNvPicPr>
          <p:nvPr/>
        </p:nvPicPr>
        <p:blipFill rotWithShape="1">
          <a:blip r:embed="rId3"/>
          <a:srcRect l="10925" t="12430" r="35271" b="-342"/>
          <a:stretch/>
        </p:blipFill>
        <p:spPr>
          <a:xfrm>
            <a:off x="350380" y="1090156"/>
            <a:ext cx="5745620" cy="5072104"/>
          </a:xfrm>
          <a:prstGeom prst="rect">
            <a:avLst/>
          </a:prstGeom>
        </p:spPr>
      </p:pic>
      <p:sp>
        <p:nvSpPr>
          <p:cNvPr id="4" name="Title 2">
            <a:extLst>
              <a:ext uri="{FF2B5EF4-FFF2-40B4-BE49-F238E27FC236}">
                <a16:creationId xmlns:a16="http://schemas.microsoft.com/office/drawing/2014/main" id="{C53DAB88-2332-EC42-B58F-3B3F09B1BBB3}"/>
              </a:ext>
            </a:extLst>
          </p:cNvPr>
          <p:cNvSpPr txBox="1">
            <a:spLocks/>
          </p:cNvSpPr>
          <p:nvPr/>
        </p:nvSpPr>
        <p:spPr>
          <a:xfrm>
            <a:off x="6883702" y="674515"/>
            <a:ext cx="5387010" cy="1674470"/>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000" dirty="0">
                <a:solidFill>
                  <a:srgbClr val="0B4761"/>
                </a:solidFill>
              </a:rPr>
              <a:t>3 x Regional towns</a:t>
            </a:r>
          </a:p>
          <a:p>
            <a:endParaRPr lang="en-US" sz="4000" dirty="0">
              <a:solidFill>
                <a:srgbClr val="0B4761"/>
              </a:solidFill>
            </a:endParaRPr>
          </a:p>
          <a:p>
            <a:r>
              <a:rPr lang="en-US" sz="4000" dirty="0">
                <a:solidFill>
                  <a:srgbClr val="0B4761"/>
                </a:solidFill>
              </a:rPr>
              <a:t>3 x 2-day workshops</a:t>
            </a:r>
          </a:p>
          <a:p>
            <a:r>
              <a:rPr lang="en-US" sz="4000" dirty="0">
                <a:solidFill>
                  <a:srgbClr val="0B4761"/>
                </a:solidFill>
              </a:rPr>
              <a:t> </a:t>
            </a:r>
          </a:p>
          <a:p>
            <a:r>
              <a:rPr lang="en-US" sz="4000" dirty="0">
                <a:solidFill>
                  <a:srgbClr val="0B4761"/>
                </a:solidFill>
              </a:rPr>
              <a:t>50 + Social enterprise participants</a:t>
            </a:r>
          </a:p>
          <a:p>
            <a:endParaRPr lang="en-US" sz="4000" dirty="0">
              <a:solidFill>
                <a:srgbClr val="0B4761"/>
              </a:solidFill>
            </a:endParaRPr>
          </a:p>
          <a:p>
            <a:r>
              <a:rPr lang="en-US" sz="4000" dirty="0">
                <a:solidFill>
                  <a:srgbClr val="0B4761"/>
                </a:solidFill>
              </a:rPr>
              <a:t>F2F &amp; Digital online learning</a:t>
            </a:r>
          </a:p>
          <a:p>
            <a:endParaRPr lang="en-US" sz="4000" dirty="0">
              <a:solidFill>
                <a:srgbClr val="0B4761"/>
              </a:solidFill>
            </a:endParaRPr>
          </a:p>
          <a:p>
            <a:r>
              <a:rPr lang="en-US" sz="4000" dirty="0">
                <a:solidFill>
                  <a:srgbClr val="0B4761"/>
                </a:solidFill>
              </a:rPr>
              <a:t>6 LOCAL </a:t>
            </a:r>
            <a:r>
              <a:rPr lang="en-US" sz="4000" dirty="0" err="1">
                <a:solidFill>
                  <a:srgbClr val="0B4761"/>
                </a:solidFill>
              </a:rPr>
              <a:t>ECONoMIC</a:t>
            </a:r>
            <a:r>
              <a:rPr lang="en-US" sz="4000" dirty="0">
                <a:solidFill>
                  <a:srgbClr val="0B4761"/>
                </a:solidFill>
              </a:rPr>
              <a:t> Recovery projects </a:t>
            </a:r>
          </a:p>
        </p:txBody>
      </p:sp>
      <p:pic>
        <p:nvPicPr>
          <p:cNvPr id="8" name="Graphic 7" descr="Map with pin outline">
            <a:extLst>
              <a:ext uri="{FF2B5EF4-FFF2-40B4-BE49-F238E27FC236}">
                <a16:creationId xmlns:a16="http://schemas.microsoft.com/office/drawing/2014/main" id="{F86ABF23-3BC6-FF44-9A3A-4C28D7CE0D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27139" y="438665"/>
            <a:ext cx="914400" cy="914400"/>
          </a:xfrm>
          <a:prstGeom prst="rect">
            <a:avLst/>
          </a:prstGeom>
        </p:spPr>
      </p:pic>
      <p:pic>
        <p:nvPicPr>
          <p:cNvPr id="10" name="Graphic 9" descr="Saw blade outline">
            <a:extLst>
              <a:ext uri="{FF2B5EF4-FFF2-40B4-BE49-F238E27FC236}">
                <a16:creationId xmlns:a16="http://schemas.microsoft.com/office/drawing/2014/main" id="{97230B11-1DCE-654B-9B31-5638FFDB73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69302" y="1560194"/>
            <a:ext cx="914400" cy="914400"/>
          </a:xfrm>
          <a:prstGeom prst="rect">
            <a:avLst/>
          </a:prstGeom>
        </p:spPr>
      </p:pic>
      <p:pic>
        <p:nvPicPr>
          <p:cNvPr id="12" name="Graphic 11" descr="Group of people outline">
            <a:extLst>
              <a:ext uri="{FF2B5EF4-FFF2-40B4-BE49-F238E27FC236}">
                <a16:creationId xmlns:a16="http://schemas.microsoft.com/office/drawing/2014/main" id="{BFCFC9B3-09E5-B347-830F-4F976FE6FE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98718" y="2711808"/>
            <a:ext cx="914400" cy="914400"/>
          </a:xfrm>
          <a:prstGeom prst="rect">
            <a:avLst/>
          </a:prstGeom>
        </p:spPr>
      </p:pic>
      <p:pic>
        <p:nvPicPr>
          <p:cNvPr id="14" name="Graphic 13" descr="Remote learning science outline">
            <a:extLst>
              <a:ext uri="{FF2B5EF4-FFF2-40B4-BE49-F238E27FC236}">
                <a16:creationId xmlns:a16="http://schemas.microsoft.com/office/drawing/2014/main" id="{AFEDA689-CCAA-F845-817B-E3BBAB63A8F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15491" y="4100637"/>
            <a:ext cx="914400" cy="914400"/>
          </a:xfrm>
          <a:prstGeom prst="rect">
            <a:avLst/>
          </a:prstGeom>
        </p:spPr>
      </p:pic>
      <p:pic>
        <p:nvPicPr>
          <p:cNvPr id="16" name="Graphic 15" descr="Neighbourhood outline">
            <a:extLst>
              <a:ext uri="{FF2B5EF4-FFF2-40B4-BE49-F238E27FC236}">
                <a16:creationId xmlns:a16="http://schemas.microsoft.com/office/drawing/2014/main" id="{20908358-DEB8-874E-B48B-D9A63ADA88C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15491" y="5319072"/>
            <a:ext cx="914400" cy="914400"/>
          </a:xfrm>
          <a:prstGeom prst="rect">
            <a:avLst/>
          </a:prstGeom>
        </p:spPr>
      </p:pic>
    </p:spTree>
    <p:extLst>
      <p:ext uri="{BB962C8B-B14F-4D97-AF65-F5344CB8AC3E}">
        <p14:creationId xmlns:p14="http://schemas.microsoft.com/office/powerpoint/2010/main" val="1467823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5CAB176-AD41-3344-A190-9C956B610E68}"/>
              </a:ext>
            </a:extLst>
          </p:cNvPr>
          <p:cNvSpPr>
            <a:spLocks noGrp="1"/>
          </p:cNvSpPr>
          <p:nvPr>
            <p:ph type="ctrTitle"/>
          </p:nvPr>
        </p:nvSpPr>
        <p:spPr>
          <a:xfrm>
            <a:off x="636805" y="640080"/>
            <a:ext cx="3378099" cy="3034857"/>
          </a:xfrm>
        </p:spPr>
        <p:txBody>
          <a:bodyPr vert="horz" lIns="91440" tIns="45720" rIns="91440" bIns="45720" rtlCol="0" anchor="b">
            <a:normAutofit/>
          </a:bodyPr>
          <a:lstStyle/>
          <a:p>
            <a:pPr>
              <a:lnSpc>
                <a:spcPct val="80000"/>
              </a:lnSpc>
            </a:pPr>
            <a:r>
              <a:rPr lang="en-US" sz="4400" kern="1200" cap="all" spc="200" baseline="0" dirty="0">
                <a:solidFill>
                  <a:srgbClr val="0B4761"/>
                </a:solidFill>
                <a:latin typeface="+mj-lt"/>
                <a:ea typeface="+mj-ea"/>
                <a:cs typeface="+mj-cs"/>
              </a:rPr>
              <a:t>$8M for social enterprise </a:t>
            </a:r>
          </a:p>
        </p:txBody>
      </p:sp>
      <p:cxnSp>
        <p:nvCxnSpPr>
          <p:cNvPr id="33" name="Straight Connector 32">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Graphical user interface&#10;&#10;Description automatically generated">
            <a:extLst>
              <a:ext uri="{FF2B5EF4-FFF2-40B4-BE49-F238E27FC236}">
                <a16:creationId xmlns:a16="http://schemas.microsoft.com/office/drawing/2014/main" id="{95617860-5851-3849-8E36-EB265BB24DA8}"/>
              </a:ext>
            </a:extLst>
          </p:cNvPr>
          <p:cNvPicPr>
            <a:picLocks noChangeAspect="1"/>
          </p:cNvPicPr>
          <p:nvPr/>
        </p:nvPicPr>
        <p:blipFill>
          <a:blip r:embed="rId2"/>
          <a:stretch>
            <a:fillRect/>
          </a:stretch>
        </p:blipFill>
        <p:spPr>
          <a:xfrm>
            <a:off x="4388589" y="877622"/>
            <a:ext cx="7163331" cy="5300864"/>
          </a:xfrm>
          <a:prstGeom prst="rect">
            <a:avLst/>
          </a:prstGeom>
        </p:spPr>
      </p:pic>
    </p:spTree>
    <p:extLst>
      <p:ext uri="{BB962C8B-B14F-4D97-AF65-F5344CB8AC3E}">
        <p14:creationId xmlns:p14="http://schemas.microsoft.com/office/powerpoint/2010/main" val="3474132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F9D6855-BBD4-49AF-9676-D216913E5FE2}"/>
              </a:ext>
            </a:extLst>
          </p:cNvPr>
          <p:cNvSpPr txBox="1"/>
          <p:nvPr/>
        </p:nvSpPr>
        <p:spPr>
          <a:xfrm>
            <a:off x="1876697" y="1600928"/>
            <a:ext cx="8438605" cy="2308324"/>
          </a:xfrm>
          <a:prstGeom prst="rect">
            <a:avLst/>
          </a:prstGeom>
          <a:noFill/>
        </p:spPr>
        <p:txBody>
          <a:bodyPr wrap="square">
            <a:spAutoFit/>
          </a:bodyPr>
          <a:lstStyle/>
          <a:p>
            <a:pPr algn="ctr"/>
            <a:r>
              <a:rPr lang="en-AU" sz="2400" b="0" i="1" u="none" strike="noStrike" baseline="0" dirty="0">
                <a:solidFill>
                  <a:schemeClr val="accent2">
                    <a:lumMod val="75000"/>
                  </a:schemeClr>
                </a:solidFill>
              </a:rPr>
              <a:t>“When our grandchildren ask us where we were when the</a:t>
            </a:r>
          </a:p>
          <a:p>
            <a:pPr algn="ctr"/>
            <a:r>
              <a:rPr lang="en-AU" sz="2400" b="0" i="1" u="none" strike="noStrike" baseline="0" dirty="0">
                <a:solidFill>
                  <a:schemeClr val="accent2">
                    <a:lumMod val="75000"/>
                  </a:schemeClr>
                </a:solidFill>
              </a:rPr>
              <a:t>voiceless and the vulnerable in our era needed leaders of</a:t>
            </a:r>
          </a:p>
          <a:p>
            <a:pPr algn="ctr"/>
            <a:r>
              <a:rPr lang="en-AU" sz="2400" b="0" i="1" u="none" strike="noStrike" baseline="0" dirty="0">
                <a:solidFill>
                  <a:schemeClr val="accent2">
                    <a:lumMod val="75000"/>
                  </a:schemeClr>
                </a:solidFill>
              </a:rPr>
              <a:t>compassion and purpose, I hope we can say that we</a:t>
            </a:r>
          </a:p>
          <a:p>
            <a:pPr algn="ctr"/>
            <a:r>
              <a:rPr lang="en-AU" sz="2400" b="0" i="1" u="none" strike="noStrike" baseline="0" dirty="0">
                <a:solidFill>
                  <a:schemeClr val="accent2">
                    <a:lumMod val="75000"/>
                  </a:schemeClr>
                </a:solidFill>
              </a:rPr>
              <a:t>showed up, and that we showed up on time.”</a:t>
            </a:r>
          </a:p>
          <a:p>
            <a:pPr algn="ctr"/>
            <a:endParaRPr lang="en-AU" sz="2400" b="0" i="1" u="none" strike="noStrike" baseline="0" dirty="0">
              <a:solidFill>
                <a:schemeClr val="accent2">
                  <a:lumMod val="75000"/>
                </a:schemeClr>
              </a:solidFill>
            </a:endParaRPr>
          </a:p>
          <a:p>
            <a:pPr algn="ctr"/>
            <a:r>
              <a:rPr lang="en-AU" sz="2400" i="1" dirty="0">
                <a:solidFill>
                  <a:schemeClr val="accent2">
                    <a:lumMod val="75000"/>
                  </a:schemeClr>
                </a:solidFill>
              </a:rPr>
              <a:t>Gary Haugen, Founder of International Justice Mission</a:t>
            </a:r>
          </a:p>
        </p:txBody>
      </p:sp>
      <p:pic>
        <p:nvPicPr>
          <p:cNvPr id="21" name="Picture 20" descr="Logo&#10;&#10;Description automatically generated with medium confidence">
            <a:extLst>
              <a:ext uri="{FF2B5EF4-FFF2-40B4-BE49-F238E27FC236}">
                <a16:creationId xmlns:a16="http://schemas.microsoft.com/office/drawing/2014/main" id="{E42F5B75-241B-43C1-B51E-63568EF5AE3C}"/>
              </a:ext>
            </a:extLst>
          </p:cNvPr>
          <p:cNvPicPr>
            <a:picLocks noChangeAspect="1"/>
          </p:cNvPicPr>
          <p:nvPr/>
        </p:nvPicPr>
        <p:blipFill>
          <a:blip r:embed="rId3"/>
          <a:stretch>
            <a:fillRect/>
          </a:stretch>
        </p:blipFill>
        <p:spPr>
          <a:xfrm>
            <a:off x="5612673" y="4708013"/>
            <a:ext cx="966652" cy="1098118"/>
          </a:xfrm>
          <a:prstGeom prst="rect">
            <a:avLst/>
          </a:prstGeom>
        </p:spPr>
      </p:pic>
    </p:spTree>
    <p:extLst>
      <p:ext uri="{BB962C8B-B14F-4D97-AF65-F5344CB8AC3E}">
        <p14:creationId xmlns:p14="http://schemas.microsoft.com/office/powerpoint/2010/main" val="4065491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228597" y="102068"/>
            <a:ext cx="7115096" cy="1192038"/>
          </a:xfrm>
        </p:spPr>
        <p:txBody>
          <a:bodyPr>
            <a:normAutofit fontScale="90000"/>
          </a:bodyPr>
          <a:lstStyle/>
          <a:p>
            <a:pPr algn="l"/>
            <a:r>
              <a:rPr lang="en-AU" b="1" dirty="0">
                <a:solidFill>
                  <a:schemeClr val="accent2">
                    <a:lumMod val="50000"/>
                  </a:schemeClr>
                </a:solidFill>
                <a:effectLst/>
              </a:rPr>
              <a:t>What is a social enterprise?</a:t>
            </a:r>
            <a:endParaRPr lang="en-AU" b="1" dirty="0">
              <a:solidFill>
                <a:schemeClr val="accent2">
                  <a:lumMod val="50000"/>
                </a:schemeClr>
              </a:solidFill>
            </a:endParaRPr>
          </a:p>
        </p:txBody>
      </p:sp>
      <p:sp>
        <p:nvSpPr>
          <p:cNvPr id="6" name="TextBox 5">
            <a:extLst>
              <a:ext uri="{FF2B5EF4-FFF2-40B4-BE49-F238E27FC236}">
                <a16:creationId xmlns:a16="http://schemas.microsoft.com/office/drawing/2014/main" id="{CB9365D8-0C44-43F3-9F5E-3FFD656E50BE}"/>
              </a:ext>
            </a:extLst>
          </p:cNvPr>
          <p:cNvSpPr txBox="1"/>
          <p:nvPr/>
        </p:nvSpPr>
        <p:spPr>
          <a:xfrm>
            <a:off x="597158" y="1506885"/>
            <a:ext cx="8740461" cy="3477875"/>
          </a:xfrm>
          <a:prstGeom prst="rect">
            <a:avLst/>
          </a:prstGeom>
          <a:noFill/>
        </p:spPr>
        <p:txBody>
          <a:bodyPr wrap="square" rtlCol="0">
            <a:spAutoFit/>
          </a:bodyPr>
          <a:lstStyle/>
          <a:p>
            <a:r>
              <a:rPr lang="en-AU" sz="2000" dirty="0">
                <a:solidFill>
                  <a:schemeClr val="accent2">
                    <a:lumMod val="50000"/>
                  </a:schemeClr>
                </a:solidFill>
              </a:rPr>
              <a:t>Social enterprises are businesses that:</a:t>
            </a:r>
          </a:p>
          <a:p>
            <a:endParaRPr lang="en-AU" sz="2000" dirty="0">
              <a:solidFill>
                <a:schemeClr val="accent2">
                  <a:lumMod val="50000"/>
                </a:schemeClr>
              </a:solidFill>
            </a:endParaRPr>
          </a:p>
          <a:p>
            <a:pPr marL="285750" indent="-285750">
              <a:buFont typeface="Arial" panose="020B0604020202020204" pitchFamily="34" charset="0"/>
              <a:buChar char="•"/>
            </a:pPr>
            <a:r>
              <a:rPr lang="en-AU" sz="2000" dirty="0">
                <a:solidFill>
                  <a:schemeClr val="accent2">
                    <a:lumMod val="50000"/>
                  </a:schemeClr>
                </a:solidFill>
              </a:rPr>
              <a:t>have a defined primary social purpose, cultural, environmental or other public benefit</a:t>
            </a:r>
          </a:p>
          <a:p>
            <a:pPr marL="285750" indent="-285750">
              <a:buFont typeface="Arial" panose="020B0604020202020204" pitchFamily="34" charset="0"/>
              <a:buChar char="•"/>
            </a:pPr>
            <a:endParaRPr lang="en-AU" sz="2000" dirty="0">
              <a:solidFill>
                <a:schemeClr val="accent2">
                  <a:lumMod val="50000"/>
                </a:schemeClr>
              </a:solidFill>
            </a:endParaRPr>
          </a:p>
          <a:p>
            <a:pPr marL="285750" indent="-285750">
              <a:buFont typeface="Arial" panose="020B0604020202020204" pitchFamily="34" charset="0"/>
              <a:buChar char="•"/>
            </a:pPr>
            <a:endParaRPr lang="en-AU" sz="2000" dirty="0">
              <a:solidFill>
                <a:schemeClr val="accent2">
                  <a:lumMod val="50000"/>
                </a:schemeClr>
              </a:solidFill>
            </a:endParaRPr>
          </a:p>
          <a:p>
            <a:pPr marL="285750" indent="-285750">
              <a:buFont typeface="Arial" panose="020B0604020202020204" pitchFamily="34" charset="0"/>
              <a:buChar char="•"/>
            </a:pPr>
            <a:r>
              <a:rPr lang="en-AU" sz="2000" dirty="0">
                <a:solidFill>
                  <a:schemeClr val="accent2">
                    <a:lumMod val="50000"/>
                  </a:schemeClr>
                </a:solidFill>
              </a:rPr>
              <a:t>derive a substantial portion of its income from trade; rather than through grants, donations or gifts.</a:t>
            </a:r>
          </a:p>
          <a:p>
            <a:pPr marL="285750" indent="-285750">
              <a:buFont typeface="Arial" panose="020B0604020202020204" pitchFamily="34" charset="0"/>
              <a:buChar char="•"/>
            </a:pPr>
            <a:endParaRPr lang="en-AU" sz="2000" dirty="0">
              <a:solidFill>
                <a:schemeClr val="accent2">
                  <a:lumMod val="50000"/>
                </a:schemeClr>
              </a:solidFill>
            </a:endParaRPr>
          </a:p>
          <a:p>
            <a:pPr marL="285750" indent="-285750">
              <a:buFont typeface="Arial" panose="020B0604020202020204" pitchFamily="34" charset="0"/>
              <a:buChar char="•"/>
            </a:pPr>
            <a:endParaRPr lang="en-AU" sz="2000" dirty="0">
              <a:solidFill>
                <a:schemeClr val="accent2">
                  <a:lumMod val="50000"/>
                </a:schemeClr>
              </a:solidFill>
            </a:endParaRPr>
          </a:p>
          <a:p>
            <a:pPr marL="285750" indent="-285750">
              <a:buFont typeface="Arial" panose="020B0604020202020204" pitchFamily="34" charset="0"/>
              <a:buChar char="•"/>
            </a:pPr>
            <a:r>
              <a:rPr lang="en-AU" sz="2000" dirty="0">
                <a:solidFill>
                  <a:schemeClr val="accent2">
                    <a:lumMod val="50000"/>
                  </a:schemeClr>
                </a:solidFill>
              </a:rPr>
              <a:t>reinvest 50% or more of annual profits towards achieving their social purpose</a:t>
            </a:r>
          </a:p>
        </p:txBody>
      </p:sp>
      <p:sp>
        <p:nvSpPr>
          <p:cNvPr id="11" name="TextBox 10">
            <a:extLst>
              <a:ext uri="{FF2B5EF4-FFF2-40B4-BE49-F238E27FC236}">
                <a16:creationId xmlns:a16="http://schemas.microsoft.com/office/drawing/2014/main" id="{325C8C7D-8FE3-44EF-A26E-7D5B9E1443AE}"/>
              </a:ext>
            </a:extLst>
          </p:cNvPr>
          <p:cNvSpPr txBox="1"/>
          <p:nvPr/>
        </p:nvSpPr>
        <p:spPr>
          <a:xfrm>
            <a:off x="597158" y="5414478"/>
            <a:ext cx="9115507" cy="830997"/>
          </a:xfrm>
          <a:prstGeom prst="rect">
            <a:avLst/>
          </a:prstGeom>
          <a:solidFill>
            <a:schemeClr val="accent2">
              <a:lumMod val="60000"/>
              <a:lumOff val="40000"/>
            </a:schemeClr>
          </a:solidFill>
        </p:spPr>
        <p:txBody>
          <a:bodyPr wrap="square" rtlCol="0">
            <a:spAutoFit/>
          </a:bodyPr>
          <a:lstStyle/>
          <a:p>
            <a:r>
              <a:rPr lang="en-AU" sz="2400" dirty="0">
                <a:solidFill>
                  <a:schemeClr val="bg1"/>
                </a:solidFill>
              </a:rPr>
              <a:t>Social enterprises are commercially viable businesses existing to benefit the public and the community, rather than shareholders and owners.</a:t>
            </a:r>
          </a:p>
        </p:txBody>
      </p:sp>
      <p:pic>
        <p:nvPicPr>
          <p:cNvPr id="14" name="Graphic 13">
            <a:extLst>
              <a:ext uri="{FF2B5EF4-FFF2-40B4-BE49-F238E27FC236}">
                <a16:creationId xmlns:a16="http://schemas.microsoft.com/office/drawing/2014/main" id="{4CAA1602-1B47-436F-B49C-9D998E4DC8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88851" y="1803996"/>
            <a:ext cx="782316" cy="782316"/>
          </a:xfrm>
          <a:prstGeom prst="rect">
            <a:avLst/>
          </a:prstGeom>
        </p:spPr>
      </p:pic>
      <p:pic>
        <p:nvPicPr>
          <p:cNvPr id="15" name="Graphic 14">
            <a:extLst>
              <a:ext uri="{FF2B5EF4-FFF2-40B4-BE49-F238E27FC236}">
                <a16:creationId xmlns:a16="http://schemas.microsoft.com/office/drawing/2014/main" id="{3F0CC05E-5D00-43F2-8EC6-81350A5F2B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21086" y="2970505"/>
            <a:ext cx="757084" cy="757084"/>
          </a:xfrm>
          <a:prstGeom prst="rect">
            <a:avLst/>
          </a:prstGeom>
        </p:spPr>
      </p:pic>
      <p:pic>
        <p:nvPicPr>
          <p:cNvPr id="16" name="Graphic 15">
            <a:extLst>
              <a:ext uri="{FF2B5EF4-FFF2-40B4-BE49-F238E27FC236}">
                <a16:creationId xmlns:a16="http://schemas.microsoft.com/office/drawing/2014/main" id="{43F755C8-4D02-4812-91FF-5C0314BADE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88851" y="3974700"/>
            <a:ext cx="921550" cy="921550"/>
          </a:xfrm>
          <a:prstGeom prst="rect">
            <a:avLst/>
          </a:prstGeom>
        </p:spPr>
      </p:pic>
      <p:pic>
        <p:nvPicPr>
          <p:cNvPr id="18" name="Picture 17" descr="Logo&#10;&#10;Description automatically generated with medium confidence">
            <a:extLst>
              <a:ext uri="{FF2B5EF4-FFF2-40B4-BE49-F238E27FC236}">
                <a16:creationId xmlns:a16="http://schemas.microsoft.com/office/drawing/2014/main" id="{06871E27-9FB6-4EB4-82B3-05351DA7F770}"/>
              </a:ext>
            </a:extLst>
          </p:cNvPr>
          <p:cNvPicPr>
            <a:picLocks noChangeAspect="1"/>
          </p:cNvPicPr>
          <p:nvPr/>
        </p:nvPicPr>
        <p:blipFill>
          <a:blip r:embed="rId9"/>
          <a:stretch>
            <a:fillRect/>
          </a:stretch>
        </p:blipFill>
        <p:spPr>
          <a:xfrm>
            <a:off x="11033731" y="415608"/>
            <a:ext cx="817465" cy="928641"/>
          </a:xfrm>
          <a:prstGeom prst="rect">
            <a:avLst/>
          </a:prstGeom>
        </p:spPr>
      </p:pic>
    </p:spTree>
    <p:extLst>
      <p:ext uri="{BB962C8B-B14F-4D97-AF65-F5344CB8AC3E}">
        <p14:creationId xmlns:p14="http://schemas.microsoft.com/office/powerpoint/2010/main" val="179562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E8D95E61-5A88-4440-B487-BD5FC7055B06}"/>
              </a:ext>
            </a:extLst>
          </p:cNvPr>
          <p:cNvPicPr>
            <a:picLocks noChangeAspect="1"/>
          </p:cNvPicPr>
          <p:nvPr/>
        </p:nvPicPr>
        <p:blipFill>
          <a:blip r:embed="rId3"/>
          <a:stretch>
            <a:fillRect/>
          </a:stretch>
        </p:blipFill>
        <p:spPr>
          <a:xfrm>
            <a:off x="1362810" y="1513250"/>
            <a:ext cx="8617088" cy="4838135"/>
          </a:xfrm>
          <a:prstGeom prst="rect">
            <a:avLst/>
          </a:prstGeo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228596" y="421706"/>
            <a:ext cx="11963403" cy="1192038"/>
          </a:xfrm>
        </p:spPr>
        <p:txBody>
          <a:bodyPr>
            <a:noAutofit/>
          </a:bodyPr>
          <a:lstStyle/>
          <a:p>
            <a:pPr algn="l"/>
            <a:r>
              <a:rPr lang="en-AU" sz="3600" dirty="0">
                <a:solidFill>
                  <a:schemeClr val="accent2">
                    <a:lumMod val="50000"/>
                  </a:schemeClr>
                </a:solidFill>
              </a:rPr>
              <a:t>Impact Measurement &amp; the Sustainable  Development </a:t>
            </a:r>
            <a:br>
              <a:rPr lang="en-AU" sz="3600" dirty="0">
                <a:solidFill>
                  <a:schemeClr val="accent2">
                    <a:lumMod val="50000"/>
                  </a:schemeClr>
                </a:solidFill>
              </a:rPr>
            </a:br>
            <a:r>
              <a:rPr lang="en-AU" sz="3600" dirty="0">
                <a:solidFill>
                  <a:schemeClr val="accent2">
                    <a:lumMod val="50000"/>
                  </a:schemeClr>
                </a:solidFill>
              </a:rPr>
              <a:t>Goals (SDG's)</a:t>
            </a:r>
            <a:endParaRPr lang="en-AU" sz="3600" b="1" dirty="0">
              <a:solidFill>
                <a:schemeClr val="accent2">
                  <a:lumMod val="50000"/>
                </a:schemeClr>
              </a:solidFill>
            </a:endParaRPr>
          </a:p>
        </p:txBody>
      </p:sp>
      <p:pic>
        <p:nvPicPr>
          <p:cNvPr id="19" name="Picture 18" descr="Logo&#10;&#10;Description automatically generated with medium confidence">
            <a:extLst>
              <a:ext uri="{FF2B5EF4-FFF2-40B4-BE49-F238E27FC236}">
                <a16:creationId xmlns:a16="http://schemas.microsoft.com/office/drawing/2014/main" id="{CA3688AE-3BCF-41F2-BC22-4BF0219B204D}"/>
              </a:ext>
            </a:extLst>
          </p:cNvPr>
          <p:cNvPicPr>
            <a:picLocks noChangeAspect="1"/>
          </p:cNvPicPr>
          <p:nvPr/>
        </p:nvPicPr>
        <p:blipFill>
          <a:blip r:embed="rId4"/>
          <a:stretch>
            <a:fillRect/>
          </a:stretch>
        </p:blipFill>
        <p:spPr>
          <a:xfrm>
            <a:off x="11033731" y="415608"/>
            <a:ext cx="817465" cy="928641"/>
          </a:xfrm>
          <a:prstGeom prst="rect">
            <a:avLst/>
          </a:prstGeom>
        </p:spPr>
      </p:pic>
    </p:spTree>
    <p:extLst>
      <p:ext uri="{BB962C8B-B14F-4D97-AF65-F5344CB8AC3E}">
        <p14:creationId xmlns:p14="http://schemas.microsoft.com/office/powerpoint/2010/main" val="1350732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businesscard, screenshot&#10;&#10;Description automatically generated">
            <a:extLst>
              <a:ext uri="{FF2B5EF4-FFF2-40B4-BE49-F238E27FC236}">
                <a16:creationId xmlns:a16="http://schemas.microsoft.com/office/drawing/2014/main" id="{67F5B520-170D-49AE-A84F-F614FEDA4CEB}"/>
              </a:ext>
            </a:extLst>
          </p:cNvPr>
          <p:cNvPicPr>
            <a:picLocks noChangeAspect="1"/>
          </p:cNvPicPr>
          <p:nvPr/>
        </p:nvPicPr>
        <p:blipFill rotWithShape="1">
          <a:blip r:embed="rId3"/>
          <a:srcRect l="3318" r="2711"/>
          <a:stretch/>
        </p:blipFill>
        <p:spPr>
          <a:xfrm>
            <a:off x="217252" y="728384"/>
            <a:ext cx="11746152" cy="5122565"/>
          </a:xfrm>
          <a:prstGeom prst="rect">
            <a:avLst/>
          </a:prstGeo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228597" y="102068"/>
            <a:ext cx="7115096" cy="1192038"/>
          </a:xfrm>
        </p:spPr>
        <p:txBody>
          <a:bodyPr>
            <a:normAutofit fontScale="90000"/>
          </a:bodyPr>
          <a:lstStyle/>
          <a:p>
            <a:pPr algn="l"/>
            <a:r>
              <a:rPr lang="en-AU" b="1" dirty="0">
                <a:solidFill>
                  <a:schemeClr val="accent2">
                    <a:lumMod val="50000"/>
                  </a:schemeClr>
                </a:solidFill>
                <a:effectLst/>
              </a:rPr>
              <a:t>What is a social enterprise?</a:t>
            </a:r>
            <a:endParaRPr lang="en-AU" b="1" dirty="0">
              <a:solidFill>
                <a:schemeClr val="accent2">
                  <a:lumMod val="50000"/>
                </a:schemeClr>
              </a:solidFill>
            </a:endParaRPr>
          </a:p>
        </p:txBody>
      </p:sp>
      <p:sp>
        <p:nvSpPr>
          <p:cNvPr id="17" name="TextBox 16">
            <a:extLst>
              <a:ext uri="{FF2B5EF4-FFF2-40B4-BE49-F238E27FC236}">
                <a16:creationId xmlns:a16="http://schemas.microsoft.com/office/drawing/2014/main" id="{88C6F8EA-D682-4BF5-92C3-795825421F04}"/>
              </a:ext>
            </a:extLst>
          </p:cNvPr>
          <p:cNvSpPr txBox="1"/>
          <p:nvPr/>
        </p:nvSpPr>
        <p:spPr>
          <a:xfrm>
            <a:off x="1005721" y="5483285"/>
            <a:ext cx="10112994" cy="646331"/>
          </a:xfrm>
          <a:prstGeom prst="rect">
            <a:avLst/>
          </a:prstGeom>
          <a:solidFill>
            <a:schemeClr val="accent2">
              <a:lumMod val="60000"/>
              <a:lumOff val="40000"/>
            </a:schemeClr>
          </a:solidFill>
        </p:spPr>
        <p:txBody>
          <a:bodyPr wrap="square" rtlCol="0">
            <a:spAutoFit/>
          </a:bodyPr>
          <a:lstStyle/>
          <a:p>
            <a:r>
              <a:rPr lang="en-AU" dirty="0">
                <a:solidFill>
                  <a:schemeClr val="bg1"/>
                </a:solidFill>
              </a:rPr>
              <a:t>Often described as the point where not-for-profit meets business, a social enterprise’s primary purpose is to benefit the community and/or environment rather than provide financial return to shareholders and owners.</a:t>
            </a:r>
          </a:p>
        </p:txBody>
      </p:sp>
      <p:pic>
        <p:nvPicPr>
          <p:cNvPr id="19" name="Picture 18" descr="Logo&#10;&#10;Description automatically generated with medium confidence">
            <a:extLst>
              <a:ext uri="{FF2B5EF4-FFF2-40B4-BE49-F238E27FC236}">
                <a16:creationId xmlns:a16="http://schemas.microsoft.com/office/drawing/2014/main" id="{9288C69B-E30E-42E5-9D36-0A7F958C1D13}"/>
              </a:ext>
            </a:extLst>
          </p:cNvPr>
          <p:cNvPicPr>
            <a:picLocks noChangeAspect="1"/>
          </p:cNvPicPr>
          <p:nvPr/>
        </p:nvPicPr>
        <p:blipFill>
          <a:blip r:embed="rId4"/>
          <a:stretch>
            <a:fillRect/>
          </a:stretch>
        </p:blipFill>
        <p:spPr>
          <a:xfrm>
            <a:off x="11033731" y="415608"/>
            <a:ext cx="817465" cy="928641"/>
          </a:xfrm>
          <a:prstGeom prst="rect">
            <a:avLst/>
          </a:prstGeom>
        </p:spPr>
      </p:pic>
    </p:spTree>
    <p:extLst>
      <p:ext uri="{BB962C8B-B14F-4D97-AF65-F5344CB8AC3E}">
        <p14:creationId xmlns:p14="http://schemas.microsoft.com/office/powerpoint/2010/main" val="14670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228596" y="102068"/>
            <a:ext cx="9092489" cy="1192038"/>
          </a:xfrm>
        </p:spPr>
        <p:txBody>
          <a:bodyPr>
            <a:normAutofit/>
          </a:bodyPr>
          <a:lstStyle/>
          <a:p>
            <a:pPr algn="ctr"/>
            <a:r>
              <a:rPr lang="en-AU" dirty="0">
                <a:solidFill>
                  <a:schemeClr val="accent2">
                    <a:lumMod val="50000"/>
                  </a:schemeClr>
                </a:solidFill>
              </a:rPr>
              <a:t>WHY start a </a:t>
            </a:r>
            <a:r>
              <a:rPr lang="en-AU" b="1" dirty="0">
                <a:solidFill>
                  <a:schemeClr val="accent2">
                    <a:lumMod val="50000"/>
                  </a:schemeClr>
                </a:solidFill>
                <a:effectLst/>
              </a:rPr>
              <a:t>social enterprise?</a:t>
            </a:r>
            <a:endParaRPr lang="en-AU" b="1" dirty="0">
              <a:solidFill>
                <a:schemeClr val="accent2">
                  <a:lumMod val="50000"/>
                </a:schemeClr>
              </a:solidFill>
            </a:endParaRPr>
          </a:p>
        </p:txBody>
      </p:sp>
      <p:pic>
        <p:nvPicPr>
          <p:cNvPr id="12" name="Picture 11" descr="Logo&#10;&#10;Description automatically generated with medium confidence">
            <a:extLst>
              <a:ext uri="{FF2B5EF4-FFF2-40B4-BE49-F238E27FC236}">
                <a16:creationId xmlns:a16="http://schemas.microsoft.com/office/drawing/2014/main" id="{58BEC460-DA2F-4DF4-BF5F-1C0BE954A5A7}"/>
              </a:ext>
            </a:extLst>
          </p:cNvPr>
          <p:cNvPicPr>
            <a:picLocks noChangeAspect="1"/>
          </p:cNvPicPr>
          <p:nvPr/>
        </p:nvPicPr>
        <p:blipFill>
          <a:blip r:embed="rId3"/>
          <a:stretch>
            <a:fillRect/>
          </a:stretch>
        </p:blipFill>
        <p:spPr>
          <a:xfrm>
            <a:off x="11033731" y="415608"/>
            <a:ext cx="817465" cy="928641"/>
          </a:xfrm>
          <a:prstGeom prst="rect">
            <a:avLst/>
          </a:prstGeom>
        </p:spPr>
      </p:pic>
      <p:sp>
        <p:nvSpPr>
          <p:cNvPr id="11" name="TextBox 10">
            <a:extLst>
              <a:ext uri="{FF2B5EF4-FFF2-40B4-BE49-F238E27FC236}">
                <a16:creationId xmlns:a16="http://schemas.microsoft.com/office/drawing/2014/main" id="{325C8C7D-8FE3-44EF-A26E-7D5B9E1443AE}"/>
              </a:ext>
            </a:extLst>
          </p:cNvPr>
          <p:cNvSpPr txBox="1"/>
          <p:nvPr/>
        </p:nvSpPr>
        <p:spPr>
          <a:xfrm>
            <a:off x="575169" y="5597628"/>
            <a:ext cx="11041661" cy="830997"/>
          </a:xfrm>
          <a:prstGeom prst="rect">
            <a:avLst/>
          </a:prstGeom>
          <a:solidFill>
            <a:schemeClr val="accent2">
              <a:lumMod val="60000"/>
              <a:lumOff val="40000"/>
            </a:schemeClr>
          </a:solidFill>
        </p:spPr>
        <p:txBody>
          <a:bodyPr wrap="square" rtlCol="0">
            <a:spAutoFit/>
          </a:bodyPr>
          <a:lstStyle/>
          <a:p>
            <a:r>
              <a:rPr lang="en-AU" sz="2400" dirty="0">
                <a:solidFill>
                  <a:schemeClr val="bg1"/>
                </a:solidFill>
              </a:rPr>
              <a:t>Social enterprises go beyond ”business as usual” to serve their community and build an added value into their transactions. It is their reason for being. </a:t>
            </a:r>
          </a:p>
        </p:txBody>
      </p:sp>
      <p:pic>
        <p:nvPicPr>
          <p:cNvPr id="14" name="Graphic 13">
            <a:extLst>
              <a:ext uri="{FF2B5EF4-FFF2-40B4-BE49-F238E27FC236}">
                <a16:creationId xmlns:a16="http://schemas.microsoft.com/office/drawing/2014/main" id="{4CAA1602-1B47-436F-B49C-9D998E4DC8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88851" y="1803996"/>
            <a:ext cx="782316" cy="782316"/>
          </a:xfrm>
          <a:prstGeom prst="rect">
            <a:avLst/>
          </a:prstGeom>
        </p:spPr>
      </p:pic>
      <p:pic>
        <p:nvPicPr>
          <p:cNvPr id="15" name="Graphic 14">
            <a:extLst>
              <a:ext uri="{FF2B5EF4-FFF2-40B4-BE49-F238E27FC236}">
                <a16:creationId xmlns:a16="http://schemas.microsoft.com/office/drawing/2014/main" id="{3F0CC05E-5D00-43F2-8EC6-81350A5F2B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21086" y="2970505"/>
            <a:ext cx="757084" cy="757084"/>
          </a:xfrm>
          <a:prstGeom prst="rect">
            <a:avLst/>
          </a:prstGeom>
        </p:spPr>
      </p:pic>
      <p:pic>
        <p:nvPicPr>
          <p:cNvPr id="16" name="Graphic 15">
            <a:extLst>
              <a:ext uri="{FF2B5EF4-FFF2-40B4-BE49-F238E27FC236}">
                <a16:creationId xmlns:a16="http://schemas.microsoft.com/office/drawing/2014/main" id="{43F755C8-4D02-4812-91FF-5C0314BADE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88851" y="3974700"/>
            <a:ext cx="921550" cy="921550"/>
          </a:xfrm>
          <a:prstGeom prst="rect">
            <a:avLst/>
          </a:prstGeom>
        </p:spPr>
      </p:pic>
      <p:sp>
        <p:nvSpPr>
          <p:cNvPr id="2" name="TextBox 1">
            <a:extLst>
              <a:ext uri="{FF2B5EF4-FFF2-40B4-BE49-F238E27FC236}">
                <a16:creationId xmlns:a16="http://schemas.microsoft.com/office/drawing/2014/main" id="{457B1123-6731-1042-BA4B-FA966A926F0F}"/>
              </a:ext>
            </a:extLst>
          </p:cNvPr>
          <p:cNvSpPr txBox="1"/>
          <p:nvPr/>
        </p:nvSpPr>
        <p:spPr>
          <a:xfrm>
            <a:off x="575169" y="1803996"/>
            <a:ext cx="8319449" cy="3447098"/>
          </a:xfrm>
          <a:prstGeom prst="rect">
            <a:avLst/>
          </a:prstGeom>
          <a:noFill/>
        </p:spPr>
        <p:txBody>
          <a:bodyPr wrap="square" rtlCol="0">
            <a:spAutoFit/>
          </a:bodyPr>
          <a:lstStyle/>
          <a:p>
            <a:pPr marL="285750" indent="-285750">
              <a:buFont typeface="Arial" panose="020B0604020202020204" pitchFamily="34" charset="0"/>
              <a:buChar char="•"/>
            </a:pPr>
            <a:r>
              <a:rPr lang="en-US" sz="2000" dirty="0"/>
              <a:t>You have a personal connection/understanding of the issues or problem.</a:t>
            </a:r>
          </a:p>
          <a:p>
            <a:pPr marL="285750" indent="-285750">
              <a:buFont typeface="Arial" panose="020B0604020202020204" pitchFamily="34" charset="0"/>
              <a:buChar char="•"/>
            </a:pPr>
            <a:r>
              <a:rPr lang="en-US" sz="2000" dirty="0"/>
              <a:t>You have researched/connected with the beneficiaries and your solution is viable and valued.</a:t>
            </a:r>
          </a:p>
          <a:p>
            <a:pPr marL="285750" indent="-285750">
              <a:buFont typeface="Arial" panose="020B0604020202020204" pitchFamily="34" charset="0"/>
              <a:buChar char="•"/>
            </a:pPr>
            <a:r>
              <a:rPr lang="en-US" sz="2000" dirty="0"/>
              <a:t>You have a practical business idea will generate income to help solve the problem.</a:t>
            </a:r>
          </a:p>
          <a:p>
            <a:pPr marL="285750" indent="-285750">
              <a:buFont typeface="Arial" panose="020B0604020202020204" pitchFamily="34" charset="0"/>
              <a:buChar char="•"/>
            </a:pPr>
            <a:r>
              <a:rPr lang="en-US" sz="2000" dirty="0"/>
              <a:t>You have  products and services that you can offer to meet the need.</a:t>
            </a:r>
          </a:p>
          <a:p>
            <a:pPr marL="285750" indent="-285750">
              <a:buFont typeface="Arial" panose="020B0604020202020204" pitchFamily="34" charset="0"/>
              <a:buChar char="•"/>
            </a:pPr>
            <a:r>
              <a:rPr lang="en-US" sz="2000" dirty="0"/>
              <a:t>You have looked at the SDGs and you can design your business to “do no harm” to social, cultural and environmental outcomes.</a:t>
            </a:r>
          </a:p>
          <a:p>
            <a:pPr marL="285750" indent="-285750">
              <a:buFont typeface="Arial" panose="020B0604020202020204" pitchFamily="34" charset="0"/>
              <a:buChar char="•"/>
            </a:pPr>
            <a:r>
              <a:rPr lang="en-US" sz="2000" dirty="0"/>
              <a:t>You want to make a lasting difference to you and the others in your value chain.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5804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228596" y="102068"/>
            <a:ext cx="8122302" cy="1192038"/>
          </a:xfrm>
        </p:spPr>
        <p:txBody>
          <a:bodyPr>
            <a:noAutofit/>
          </a:bodyPr>
          <a:lstStyle/>
          <a:p>
            <a:pPr algn="ctr"/>
            <a:r>
              <a:rPr lang="en-AU" sz="4000" b="1" dirty="0">
                <a:solidFill>
                  <a:schemeClr val="accent2">
                    <a:lumMod val="50000"/>
                  </a:schemeClr>
                </a:solidFill>
                <a:effectLst/>
              </a:rPr>
              <a:t>EXAMPLE social </a:t>
            </a:r>
            <a:r>
              <a:rPr lang="en-AU" sz="4000" b="1" dirty="0" err="1">
                <a:solidFill>
                  <a:schemeClr val="accent2">
                    <a:lumMod val="50000"/>
                  </a:schemeClr>
                </a:solidFill>
                <a:effectLst/>
              </a:rPr>
              <a:t>enterpriseS</a:t>
            </a:r>
            <a:endParaRPr lang="en-AU" sz="4000" b="1" dirty="0">
              <a:solidFill>
                <a:schemeClr val="accent2">
                  <a:lumMod val="50000"/>
                </a:schemeClr>
              </a:solidFill>
            </a:endParaRPr>
          </a:p>
        </p:txBody>
      </p:sp>
      <p:pic>
        <p:nvPicPr>
          <p:cNvPr id="40" name="Picture 39" descr="A picture containing icon&#10;&#10;Description automatically generated">
            <a:extLst>
              <a:ext uri="{FF2B5EF4-FFF2-40B4-BE49-F238E27FC236}">
                <a16:creationId xmlns:a16="http://schemas.microsoft.com/office/drawing/2014/main" id="{9C553879-AA23-4902-B8B2-5DF498182D51}"/>
              </a:ext>
            </a:extLst>
          </p:cNvPr>
          <p:cNvPicPr>
            <a:picLocks noChangeAspect="1"/>
          </p:cNvPicPr>
          <p:nvPr/>
        </p:nvPicPr>
        <p:blipFill>
          <a:blip r:embed="rId3"/>
          <a:stretch>
            <a:fillRect/>
          </a:stretch>
        </p:blipFill>
        <p:spPr>
          <a:xfrm>
            <a:off x="9394715" y="1223690"/>
            <a:ext cx="1714317" cy="953589"/>
          </a:xfrm>
          <a:prstGeom prst="rect">
            <a:avLst/>
          </a:prstGeom>
        </p:spPr>
      </p:pic>
      <p:pic>
        <p:nvPicPr>
          <p:cNvPr id="42" name="Picture 41" descr="A picture containing text, clipart&#10;&#10;Description automatically generated">
            <a:extLst>
              <a:ext uri="{FF2B5EF4-FFF2-40B4-BE49-F238E27FC236}">
                <a16:creationId xmlns:a16="http://schemas.microsoft.com/office/drawing/2014/main" id="{6521F9C8-B8A1-4C8C-9F05-5E598714AFE0}"/>
              </a:ext>
            </a:extLst>
          </p:cNvPr>
          <p:cNvPicPr>
            <a:picLocks noChangeAspect="1"/>
          </p:cNvPicPr>
          <p:nvPr/>
        </p:nvPicPr>
        <p:blipFill>
          <a:blip r:embed="rId4"/>
          <a:stretch>
            <a:fillRect/>
          </a:stretch>
        </p:blipFill>
        <p:spPr>
          <a:xfrm>
            <a:off x="751385" y="4751115"/>
            <a:ext cx="1882165" cy="1192038"/>
          </a:xfrm>
          <a:prstGeom prst="rect">
            <a:avLst/>
          </a:prstGeom>
        </p:spPr>
      </p:pic>
      <p:pic>
        <p:nvPicPr>
          <p:cNvPr id="43" name="Picture 42" descr="Logo, company name&#10;&#10;Description automatically generated">
            <a:extLst>
              <a:ext uri="{FF2B5EF4-FFF2-40B4-BE49-F238E27FC236}">
                <a16:creationId xmlns:a16="http://schemas.microsoft.com/office/drawing/2014/main" id="{CED71E53-CD1E-4CF4-BCB3-A31B35FDB8ED}"/>
              </a:ext>
            </a:extLst>
          </p:cNvPr>
          <p:cNvPicPr>
            <a:picLocks noChangeAspect="1"/>
          </p:cNvPicPr>
          <p:nvPr/>
        </p:nvPicPr>
        <p:blipFill>
          <a:blip r:embed="rId5"/>
          <a:stretch>
            <a:fillRect/>
          </a:stretch>
        </p:blipFill>
        <p:spPr>
          <a:xfrm>
            <a:off x="9158871" y="2638627"/>
            <a:ext cx="2115111" cy="1412050"/>
          </a:xfrm>
          <a:prstGeom prst="rect">
            <a:avLst/>
          </a:prstGeom>
        </p:spPr>
      </p:pic>
      <p:pic>
        <p:nvPicPr>
          <p:cNvPr id="2" name="Picture 1">
            <a:extLst>
              <a:ext uri="{FF2B5EF4-FFF2-40B4-BE49-F238E27FC236}">
                <a16:creationId xmlns:a16="http://schemas.microsoft.com/office/drawing/2014/main" id="{77521A0D-EC11-2340-8F68-4AE961FEAD1A}"/>
              </a:ext>
            </a:extLst>
          </p:cNvPr>
          <p:cNvPicPr>
            <a:picLocks noChangeAspect="1"/>
          </p:cNvPicPr>
          <p:nvPr/>
        </p:nvPicPr>
        <p:blipFill>
          <a:blip r:embed="rId6"/>
          <a:stretch>
            <a:fillRect/>
          </a:stretch>
        </p:blipFill>
        <p:spPr>
          <a:xfrm>
            <a:off x="2949437" y="4751115"/>
            <a:ext cx="1562100" cy="1295400"/>
          </a:xfrm>
          <a:prstGeom prst="rect">
            <a:avLst/>
          </a:prstGeom>
        </p:spPr>
      </p:pic>
      <p:pic>
        <p:nvPicPr>
          <p:cNvPr id="4" name="Picture 3">
            <a:extLst>
              <a:ext uri="{FF2B5EF4-FFF2-40B4-BE49-F238E27FC236}">
                <a16:creationId xmlns:a16="http://schemas.microsoft.com/office/drawing/2014/main" id="{912AC3F1-2548-A34E-A175-8781D5B325FF}"/>
              </a:ext>
            </a:extLst>
          </p:cNvPr>
          <p:cNvPicPr>
            <a:picLocks noChangeAspect="1"/>
          </p:cNvPicPr>
          <p:nvPr/>
        </p:nvPicPr>
        <p:blipFill>
          <a:blip r:embed="rId7"/>
          <a:stretch>
            <a:fillRect/>
          </a:stretch>
        </p:blipFill>
        <p:spPr>
          <a:xfrm>
            <a:off x="4827424" y="4903515"/>
            <a:ext cx="1143000" cy="1143000"/>
          </a:xfrm>
          <a:prstGeom prst="rect">
            <a:avLst/>
          </a:prstGeom>
        </p:spPr>
      </p:pic>
      <p:pic>
        <p:nvPicPr>
          <p:cNvPr id="5" name="Picture 4">
            <a:extLst>
              <a:ext uri="{FF2B5EF4-FFF2-40B4-BE49-F238E27FC236}">
                <a16:creationId xmlns:a16="http://schemas.microsoft.com/office/drawing/2014/main" id="{AC5342C7-A3B7-4149-93FF-C73A04800946}"/>
              </a:ext>
            </a:extLst>
          </p:cNvPr>
          <p:cNvPicPr>
            <a:picLocks noChangeAspect="1"/>
          </p:cNvPicPr>
          <p:nvPr/>
        </p:nvPicPr>
        <p:blipFill>
          <a:blip r:embed="rId8"/>
          <a:stretch>
            <a:fillRect/>
          </a:stretch>
        </p:blipFill>
        <p:spPr>
          <a:xfrm>
            <a:off x="830221" y="1700485"/>
            <a:ext cx="1905000" cy="812800"/>
          </a:xfrm>
          <a:prstGeom prst="rect">
            <a:avLst/>
          </a:prstGeom>
        </p:spPr>
      </p:pic>
      <p:pic>
        <p:nvPicPr>
          <p:cNvPr id="6" name="Picture 5">
            <a:extLst>
              <a:ext uri="{FF2B5EF4-FFF2-40B4-BE49-F238E27FC236}">
                <a16:creationId xmlns:a16="http://schemas.microsoft.com/office/drawing/2014/main" id="{8DFCFF71-75DE-8049-AAA8-F308DEF2A3B5}"/>
              </a:ext>
            </a:extLst>
          </p:cNvPr>
          <p:cNvPicPr>
            <a:picLocks noChangeAspect="1"/>
          </p:cNvPicPr>
          <p:nvPr/>
        </p:nvPicPr>
        <p:blipFill>
          <a:blip r:embed="rId9"/>
          <a:stretch>
            <a:fillRect/>
          </a:stretch>
        </p:blipFill>
        <p:spPr>
          <a:xfrm>
            <a:off x="3406637" y="1598885"/>
            <a:ext cx="2209800" cy="914400"/>
          </a:xfrm>
          <a:prstGeom prst="rect">
            <a:avLst/>
          </a:prstGeom>
        </p:spPr>
      </p:pic>
      <p:pic>
        <p:nvPicPr>
          <p:cNvPr id="7" name="Picture 6">
            <a:extLst>
              <a:ext uri="{FF2B5EF4-FFF2-40B4-BE49-F238E27FC236}">
                <a16:creationId xmlns:a16="http://schemas.microsoft.com/office/drawing/2014/main" id="{4C4C86C3-8576-854F-8298-918BA0CA597D}"/>
              </a:ext>
            </a:extLst>
          </p:cNvPr>
          <p:cNvPicPr>
            <a:picLocks noChangeAspect="1"/>
          </p:cNvPicPr>
          <p:nvPr/>
        </p:nvPicPr>
        <p:blipFill>
          <a:blip r:embed="rId10"/>
          <a:stretch>
            <a:fillRect/>
          </a:stretch>
        </p:blipFill>
        <p:spPr>
          <a:xfrm>
            <a:off x="868250" y="3292889"/>
            <a:ext cx="1765300" cy="698500"/>
          </a:xfrm>
          <a:prstGeom prst="rect">
            <a:avLst/>
          </a:prstGeom>
        </p:spPr>
      </p:pic>
      <p:pic>
        <p:nvPicPr>
          <p:cNvPr id="8" name="Picture 7">
            <a:extLst>
              <a:ext uri="{FF2B5EF4-FFF2-40B4-BE49-F238E27FC236}">
                <a16:creationId xmlns:a16="http://schemas.microsoft.com/office/drawing/2014/main" id="{A1C5211A-3D1A-4644-A7F0-337D6D564277}"/>
              </a:ext>
            </a:extLst>
          </p:cNvPr>
          <p:cNvPicPr>
            <a:picLocks noChangeAspect="1"/>
          </p:cNvPicPr>
          <p:nvPr/>
        </p:nvPicPr>
        <p:blipFill>
          <a:blip r:embed="rId11"/>
          <a:stretch>
            <a:fillRect/>
          </a:stretch>
        </p:blipFill>
        <p:spPr>
          <a:xfrm>
            <a:off x="9686632" y="4624115"/>
            <a:ext cx="1422400" cy="1422400"/>
          </a:xfrm>
          <a:prstGeom prst="rect">
            <a:avLst/>
          </a:prstGeom>
        </p:spPr>
      </p:pic>
      <p:pic>
        <p:nvPicPr>
          <p:cNvPr id="10" name="Picture 9">
            <a:extLst>
              <a:ext uri="{FF2B5EF4-FFF2-40B4-BE49-F238E27FC236}">
                <a16:creationId xmlns:a16="http://schemas.microsoft.com/office/drawing/2014/main" id="{0EBC5374-835D-5F47-84B0-92DEEFCE900A}"/>
              </a:ext>
            </a:extLst>
          </p:cNvPr>
          <p:cNvPicPr>
            <a:picLocks noChangeAspect="1"/>
          </p:cNvPicPr>
          <p:nvPr/>
        </p:nvPicPr>
        <p:blipFill>
          <a:blip r:embed="rId12"/>
          <a:stretch>
            <a:fillRect/>
          </a:stretch>
        </p:blipFill>
        <p:spPr>
          <a:xfrm>
            <a:off x="6637936" y="4903515"/>
            <a:ext cx="1511300" cy="1346200"/>
          </a:xfrm>
          <a:prstGeom prst="rect">
            <a:avLst/>
          </a:prstGeom>
        </p:spPr>
      </p:pic>
      <p:pic>
        <p:nvPicPr>
          <p:cNvPr id="11" name="Picture 10">
            <a:extLst>
              <a:ext uri="{FF2B5EF4-FFF2-40B4-BE49-F238E27FC236}">
                <a16:creationId xmlns:a16="http://schemas.microsoft.com/office/drawing/2014/main" id="{605CC49D-BDB3-3C4C-8D32-5D150061D1A5}"/>
              </a:ext>
            </a:extLst>
          </p:cNvPr>
          <p:cNvPicPr>
            <a:picLocks noChangeAspect="1"/>
          </p:cNvPicPr>
          <p:nvPr/>
        </p:nvPicPr>
        <p:blipFill>
          <a:blip r:embed="rId13"/>
          <a:stretch>
            <a:fillRect/>
          </a:stretch>
        </p:blipFill>
        <p:spPr>
          <a:xfrm>
            <a:off x="4008591" y="2749550"/>
            <a:ext cx="1257300" cy="1612900"/>
          </a:xfrm>
          <a:prstGeom prst="rect">
            <a:avLst/>
          </a:prstGeom>
        </p:spPr>
      </p:pic>
      <p:pic>
        <p:nvPicPr>
          <p:cNvPr id="12" name="Picture 11">
            <a:extLst>
              <a:ext uri="{FF2B5EF4-FFF2-40B4-BE49-F238E27FC236}">
                <a16:creationId xmlns:a16="http://schemas.microsoft.com/office/drawing/2014/main" id="{AAD6DDA4-DEA0-684D-B9A6-439DC6039E68}"/>
              </a:ext>
            </a:extLst>
          </p:cNvPr>
          <p:cNvPicPr>
            <a:picLocks noChangeAspect="1"/>
          </p:cNvPicPr>
          <p:nvPr/>
        </p:nvPicPr>
        <p:blipFill>
          <a:blip r:embed="rId14"/>
          <a:stretch>
            <a:fillRect/>
          </a:stretch>
        </p:blipFill>
        <p:spPr>
          <a:xfrm>
            <a:off x="6316137" y="3292889"/>
            <a:ext cx="1968500" cy="698500"/>
          </a:xfrm>
          <a:prstGeom prst="rect">
            <a:avLst/>
          </a:prstGeom>
        </p:spPr>
      </p:pic>
      <p:pic>
        <p:nvPicPr>
          <p:cNvPr id="13" name="Picture 12">
            <a:extLst>
              <a:ext uri="{FF2B5EF4-FFF2-40B4-BE49-F238E27FC236}">
                <a16:creationId xmlns:a16="http://schemas.microsoft.com/office/drawing/2014/main" id="{12B9304D-74E3-6942-B323-8FF3F09B13D3}"/>
              </a:ext>
            </a:extLst>
          </p:cNvPr>
          <p:cNvPicPr>
            <a:picLocks noChangeAspect="1"/>
          </p:cNvPicPr>
          <p:nvPr/>
        </p:nvPicPr>
        <p:blipFill>
          <a:blip r:embed="rId15"/>
          <a:stretch>
            <a:fillRect/>
          </a:stretch>
        </p:blipFill>
        <p:spPr>
          <a:xfrm>
            <a:off x="6412584" y="1428750"/>
            <a:ext cx="1524000" cy="1320800"/>
          </a:xfrm>
          <a:prstGeom prst="rect">
            <a:avLst/>
          </a:prstGeom>
        </p:spPr>
      </p:pic>
    </p:spTree>
    <p:extLst>
      <p:ext uri="{BB962C8B-B14F-4D97-AF65-F5344CB8AC3E}">
        <p14:creationId xmlns:p14="http://schemas.microsoft.com/office/powerpoint/2010/main" val="3890375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443884" y="74115"/>
            <a:ext cx="9336220" cy="1192038"/>
          </a:xfrm>
        </p:spPr>
        <p:txBody>
          <a:bodyPr>
            <a:normAutofit fontScale="90000"/>
          </a:bodyPr>
          <a:lstStyle/>
          <a:p>
            <a:pPr algn="l"/>
            <a:r>
              <a:rPr lang="en-AU" sz="5400" b="1" dirty="0">
                <a:solidFill>
                  <a:schemeClr val="accent2">
                    <a:lumMod val="50000"/>
                  </a:schemeClr>
                </a:solidFill>
                <a:effectLst/>
              </a:rPr>
              <a:t>social procurement = Winning Tenders </a:t>
            </a:r>
            <a:endParaRPr lang="en-AU" sz="5400" b="1" dirty="0">
              <a:solidFill>
                <a:schemeClr val="accent2">
                  <a:lumMod val="50000"/>
                </a:schemeClr>
              </a:solidFill>
            </a:endParaRPr>
          </a:p>
        </p:txBody>
      </p:sp>
      <p:sp>
        <p:nvSpPr>
          <p:cNvPr id="6" name="TextBox 5">
            <a:extLst>
              <a:ext uri="{FF2B5EF4-FFF2-40B4-BE49-F238E27FC236}">
                <a16:creationId xmlns:a16="http://schemas.microsoft.com/office/drawing/2014/main" id="{CB9365D8-0C44-43F3-9F5E-3FFD656E50BE}"/>
              </a:ext>
            </a:extLst>
          </p:cNvPr>
          <p:cNvSpPr txBox="1"/>
          <p:nvPr/>
        </p:nvSpPr>
        <p:spPr>
          <a:xfrm>
            <a:off x="443884" y="1273255"/>
            <a:ext cx="10728339" cy="4708981"/>
          </a:xfrm>
          <a:prstGeom prst="rect">
            <a:avLst/>
          </a:prstGeom>
          <a:noFill/>
        </p:spPr>
        <p:txBody>
          <a:bodyPr wrap="square" rtlCol="0">
            <a:spAutoFit/>
          </a:bodyPr>
          <a:lstStyle/>
          <a:p>
            <a:r>
              <a:rPr lang="en-AU" sz="2000" dirty="0"/>
              <a:t>Social Enterprises come in many forms, from coffee shops to law firms, but each one exists to help solve a problem in our community.  </a:t>
            </a:r>
          </a:p>
          <a:p>
            <a:endParaRPr lang="en-AU" sz="2000" dirty="0"/>
          </a:p>
          <a:p>
            <a:r>
              <a:rPr lang="en-AU" sz="2000" dirty="0"/>
              <a:t>As social enterprises exist to drive social and environmental change, buying goods and services from them is the most effective means of breaking the cycle of disadvantage for thousands of Australians and people around the World.</a:t>
            </a:r>
          </a:p>
          <a:p>
            <a:endParaRPr lang="en-AU" sz="2000" dirty="0"/>
          </a:p>
          <a:p>
            <a:r>
              <a:rPr lang="en-AU" sz="2000" dirty="0"/>
              <a:t>Buying from social enterprises is something that can be done by government, business and consumers through responsible purchasing. When business and government choose to buy from social enterprise we refer to this as </a:t>
            </a:r>
            <a:r>
              <a:rPr lang="en-AU" sz="2000" b="1" dirty="0"/>
              <a:t>social procurement. </a:t>
            </a:r>
            <a:r>
              <a:rPr lang="en-AU" sz="2000" dirty="0"/>
              <a:t>In essence, you get the product or service that you would have gotten from a commercial supplier, but you also get the added value created by the SE. </a:t>
            </a:r>
          </a:p>
          <a:p>
            <a:endParaRPr lang="en-AU" sz="2000" dirty="0">
              <a:highlight>
                <a:srgbClr val="FFFF00"/>
              </a:highlight>
            </a:endParaRPr>
          </a:p>
          <a:p>
            <a:r>
              <a:rPr lang="en-AU" sz="2000" dirty="0"/>
              <a:t>Being a “certified” social enterprise can help this process. QSEC works with Social Traders to assist with this. </a:t>
            </a:r>
            <a:r>
              <a:rPr lang="en-AU" sz="2000" dirty="0">
                <a:hlinkClick r:id="rId3"/>
              </a:rPr>
              <a:t>https://www.socialtraders.com.au/</a:t>
            </a:r>
            <a:r>
              <a:rPr lang="en-AU" sz="2000" dirty="0"/>
              <a:t> </a:t>
            </a:r>
          </a:p>
          <a:p>
            <a:endParaRPr lang="en-AU" sz="2000" dirty="0"/>
          </a:p>
        </p:txBody>
      </p:sp>
      <p:sp>
        <p:nvSpPr>
          <p:cNvPr id="11" name="TextBox 10">
            <a:extLst>
              <a:ext uri="{FF2B5EF4-FFF2-40B4-BE49-F238E27FC236}">
                <a16:creationId xmlns:a16="http://schemas.microsoft.com/office/drawing/2014/main" id="{325C8C7D-8FE3-44EF-A26E-7D5B9E1443AE}"/>
              </a:ext>
            </a:extLst>
          </p:cNvPr>
          <p:cNvSpPr txBox="1"/>
          <p:nvPr/>
        </p:nvSpPr>
        <p:spPr>
          <a:xfrm>
            <a:off x="1250301" y="5674592"/>
            <a:ext cx="9115507" cy="830997"/>
          </a:xfrm>
          <a:prstGeom prst="rect">
            <a:avLst/>
          </a:prstGeom>
          <a:solidFill>
            <a:schemeClr val="accent2">
              <a:lumMod val="60000"/>
              <a:lumOff val="40000"/>
            </a:schemeClr>
          </a:solidFill>
        </p:spPr>
        <p:txBody>
          <a:bodyPr wrap="square" rtlCol="0">
            <a:spAutoFit/>
          </a:bodyPr>
          <a:lstStyle/>
          <a:p>
            <a:r>
              <a:rPr lang="en-AU" sz="2400" dirty="0">
                <a:solidFill>
                  <a:schemeClr val="bg1"/>
                </a:solidFill>
              </a:rPr>
              <a:t>The power of buying socially means that every time goods and services are bought from a social enterprise, positive social change is also created</a:t>
            </a:r>
          </a:p>
        </p:txBody>
      </p:sp>
      <p:pic>
        <p:nvPicPr>
          <p:cNvPr id="19" name="Picture 18" descr="Logo&#10;&#10;Description automatically generated with medium confidence">
            <a:extLst>
              <a:ext uri="{FF2B5EF4-FFF2-40B4-BE49-F238E27FC236}">
                <a16:creationId xmlns:a16="http://schemas.microsoft.com/office/drawing/2014/main" id="{3AFE11E2-D852-4C84-A36E-27AE7531CDF2}"/>
              </a:ext>
            </a:extLst>
          </p:cNvPr>
          <p:cNvPicPr>
            <a:picLocks noChangeAspect="1"/>
          </p:cNvPicPr>
          <p:nvPr/>
        </p:nvPicPr>
        <p:blipFill>
          <a:blip r:embed="rId4"/>
          <a:stretch>
            <a:fillRect/>
          </a:stretch>
        </p:blipFill>
        <p:spPr>
          <a:xfrm>
            <a:off x="10930651" y="411443"/>
            <a:ext cx="817465" cy="928641"/>
          </a:xfrm>
          <a:prstGeom prst="rect">
            <a:avLst/>
          </a:prstGeom>
        </p:spPr>
      </p:pic>
      <p:pic>
        <p:nvPicPr>
          <p:cNvPr id="4" name="Graphic 3">
            <a:extLst>
              <a:ext uri="{FF2B5EF4-FFF2-40B4-BE49-F238E27FC236}">
                <a16:creationId xmlns:a16="http://schemas.microsoft.com/office/drawing/2014/main" id="{0F445921-EC01-D842-9F51-316C677D4A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31703" y="5255492"/>
            <a:ext cx="2552700" cy="419100"/>
          </a:xfrm>
          <a:prstGeom prst="rect">
            <a:avLst/>
          </a:prstGeom>
        </p:spPr>
      </p:pic>
    </p:spTree>
    <p:extLst>
      <p:ext uri="{BB962C8B-B14F-4D97-AF65-F5344CB8AC3E}">
        <p14:creationId xmlns:p14="http://schemas.microsoft.com/office/powerpoint/2010/main" val="1066449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2AEE2F-32C4-4B42-A0A4-394E97E379EA}"/>
              </a:ext>
            </a:extLst>
          </p:cNvPr>
          <p:cNvSpPr>
            <a:spLocks noGrp="1"/>
          </p:cNvSpPr>
          <p:nvPr>
            <p:ph type="ctrTitle"/>
          </p:nvPr>
        </p:nvSpPr>
        <p:spPr>
          <a:xfrm>
            <a:off x="4989619" y="184844"/>
            <a:ext cx="6798250" cy="1674470"/>
          </a:xfrm>
        </p:spPr>
        <p:txBody>
          <a:bodyPr/>
          <a:lstStyle/>
          <a:p>
            <a:r>
              <a:rPr lang="en-US" dirty="0">
                <a:solidFill>
                  <a:srgbClr val="0B4761"/>
                </a:solidFill>
              </a:rPr>
              <a:t>Who is QSEC? </a:t>
            </a:r>
          </a:p>
        </p:txBody>
      </p:sp>
      <p:pic>
        <p:nvPicPr>
          <p:cNvPr id="6" name="Picture 5" descr="Logo&#10;&#10;Description automatically generated with medium confidence">
            <a:extLst>
              <a:ext uri="{FF2B5EF4-FFF2-40B4-BE49-F238E27FC236}">
                <a16:creationId xmlns:a16="http://schemas.microsoft.com/office/drawing/2014/main" id="{9FC75090-E14D-2244-938B-F1764D391753}"/>
              </a:ext>
            </a:extLst>
          </p:cNvPr>
          <p:cNvPicPr>
            <a:picLocks noChangeAspect="1"/>
          </p:cNvPicPr>
          <p:nvPr/>
        </p:nvPicPr>
        <p:blipFill>
          <a:blip r:embed="rId3"/>
          <a:stretch>
            <a:fillRect/>
          </a:stretch>
        </p:blipFill>
        <p:spPr>
          <a:xfrm>
            <a:off x="1173583" y="889000"/>
            <a:ext cx="4470400" cy="5080000"/>
          </a:xfrm>
          <a:prstGeom prst="rect">
            <a:avLst/>
          </a:prstGeom>
        </p:spPr>
      </p:pic>
      <p:pic>
        <p:nvPicPr>
          <p:cNvPr id="8" name="Picture 7" descr="A group of people in a room&#10;&#10;Description automatically generated with medium confidence">
            <a:extLst>
              <a:ext uri="{FF2B5EF4-FFF2-40B4-BE49-F238E27FC236}">
                <a16:creationId xmlns:a16="http://schemas.microsoft.com/office/drawing/2014/main" id="{3244F193-13AE-004F-997C-6B1D29C77CA7}"/>
              </a:ext>
            </a:extLst>
          </p:cNvPr>
          <p:cNvPicPr>
            <a:picLocks noChangeAspect="1"/>
          </p:cNvPicPr>
          <p:nvPr/>
        </p:nvPicPr>
        <p:blipFill rotWithShape="1">
          <a:blip r:embed="rId4"/>
          <a:srcRect t="39729" b="3246"/>
          <a:stretch/>
        </p:blipFill>
        <p:spPr>
          <a:xfrm>
            <a:off x="6380068" y="2080658"/>
            <a:ext cx="5143500" cy="3888342"/>
          </a:xfrm>
          <a:prstGeom prst="rect">
            <a:avLst/>
          </a:prstGeom>
        </p:spPr>
      </p:pic>
    </p:spTree>
    <p:extLst>
      <p:ext uri="{BB962C8B-B14F-4D97-AF65-F5344CB8AC3E}">
        <p14:creationId xmlns:p14="http://schemas.microsoft.com/office/powerpoint/2010/main" val="1560762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65962417-3490-4547-86B6-D51B6F2115C5}"/>
              </a:ext>
            </a:extLst>
          </p:cNvPr>
          <p:cNvSpPr>
            <a:spLocks noGrp="1"/>
          </p:cNvSpPr>
          <p:nvPr>
            <p:ph type="ctrTitle"/>
          </p:nvPr>
        </p:nvSpPr>
        <p:spPr>
          <a:xfrm>
            <a:off x="7465324" y="4425809"/>
            <a:ext cx="3865286" cy="1674470"/>
          </a:xfrm>
        </p:spPr>
        <p:txBody>
          <a:bodyPr>
            <a:normAutofit fontScale="90000"/>
          </a:bodyPr>
          <a:lstStyle/>
          <a:p>
            <a:r>
              <a:rPr lang="en-US" dirty="0">
                <a:solidFill>
                  <a:schemeClr val="accent2">
                    <a:lumMod val="75000"/>
                  </a:schemeClr>
                </a:solidFill>
              </a:rPr>
              <a:t>FIND YOUR LOCAL SOCIAL ENTERPRISES</a:t>
            </a:r>
            <a:br>
              <a:rPr lang="en-US" dirty="0">
                <a:solidFill>
                  <a:schemeClr val="accent2">
                    <a:lumMod val="75000"/>
                  </a:schemeClr>
                </a:solidFill>
              </a:rPr>
            </a:br>
            <a:br>
              <a:rPr lang="en-US" dirty="0">
                <a:solidFill>
                  <a:schemeClr val="accent2">
                    <a:lumMod val="75000"/>
                  </a:schemeClr>
                </a:solidFill>
              </a:rPr>
            </a:br>
            <a:r>
              <a:rPr lang="en-US" dirty="0" err="1">
                <a:solidFill>
                  <a:schemeClr val="accent2">
                    <a:lumMod val="75000"/>
                  </a:schemeClr>
                </a:solidFill>
              </a:rPr>
              <a:t>QSEC.org.au</a:t>
            </a:r>
            <a:endParaRPr lang="en-US" dirty="0">
              <a:solidFill>
                <a:schemeClr val="accent2">
                  <a:lumMod val="75000"/>
                </a:schemeClr>
              </a:solidFill>
            </a:endParaRPr>
          </a:p>
        </p:txBody>
      </p:sp>
      <p:pic>
        <p:nvPicPr>
          <p:cNvPr id="6" name="Picture 5">
            <a:extLst>
              <a:ext uri="{FF2B5EF4-FFF2-40B4-BE49-F238E27FC236}">
                <a16:creationId xmlns:a16="http://schemas.microsoft.com/office/drawing/2014/main" id="{279CEA26-8F2F-C14E-9161-E8A02641716C}"/>
              </a:ext>
            </a:extLst>
          </p:cNvPr>
          <p:cNvPicPr>
            <a:picLocks noChangeAspect="1"/>
          </p:cNvPicPr>
          <p:nvPr/>
        </p:nvPicPr>
        <p:blipFill rotWithShape="1">
          <a:blip r:embed="rId3"/>
          <a:srcRect r="57190" b="5797"/>
          <a:stretch/>
        </p:blipFill>
        <p:spPr>
          <a:xfrm>
            <a:off x="218660" y="167949"/>
            <a:ext cx="5133511" cy="6460435"/>
          </a:xfrm>
          <a:prstGeom prst="rect">
            <a:avLst/>
          </a:prstGeom>
        </p:spPr>
      </p:pic>
      <p:sp>
        <p:nvSpPr>
          <p:cNvPr id="7" name="Rectangle 6">
            <a:extLst>
              <a:ext uri="{FF2B5EF4-FFF2-40B4-BE49-F238E27FC236}">
                <a16:creationId xmlns:a16="http://schemas.microsoft.com/office/drawing/2014/main" id="{D68DF1A7-3622-4142-BC54-D2390CEA47ED}"/>
              </a:ext>
            </a:extLst>
          </p:cNvPr>
          <p:cNvSpPr/>
          <p:nvPr/>
        </p:nvSpPr>
        <p:spPr>
          <a:xfrm>
            <a:off x="3443858" y="833670"/>
            <a:ext cx="1908313" cy="847722"/>
          </a:xfrm>
          <a:prstGeom prst="rect">
            <a:avLst/>
          </a:prstGeom>
          <a:solidFill>
            <a:srgbClr val="0B4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32873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323504-CBC8-4A2F-BF86-8DF0D94D4A3D}">
  <ds:schemaRefs>
    <ds:schemaRef ds:uri="http://schemas.microsoft.com/sharepoint/v3/contenttype/forms"/>
  </ds:schemaRefs>
</ds:datastoreItem>
</file>

<file path=customXml/itemProps2.xml><?xml version="1.0" encoding="utf-8"?>
<ds:datastoreItem xmlns:ds="http://schemas.openxmlformats.org/officeDocument/2006/customXml" ds:itemID="{96100F67-BC3D-46B4-8D39-802DC9D7F2E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853D8350-BC36-420E-83B3-2CFFF4E97F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790</TotalTime>
  <Words>1301</Words>
  <Application>Microsoft Macintosh PowerPoint</Application>
  <PresentationFormat>Widescreen</PresentationFormat>
  <Paragraphs>97</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Corbel</vt:lpstr>
      <vt:lpstr>Times New Roman</vt:lpstr>
      <vt:lpstr>Tw Cen MT</vt:lpstr>
      <vt:lpstr>Tw Cen MT Condensed</vt:lpstr>
      <vt:lpstr>Wingdings 3</vt:lpstr>
      <vt:lpstr>Integral</vt:lpstr>
      <vt:lpstr>Social enterprise</vt:lpstr>
      <vt:lpstr>What is a social enterprise?</vt:lpstr>
      <vt:lpstr>Impact Measurement &amp; the Sustainable  Development  Goals (SDG's)</vt:lpstr>
      <vt:lpstr>What is a social enterprise?</vt:lpstr>
      <vt:lpstr>WHY start a social enterprise?</vt:lpstr>
      <vt:lpstr>EXAMPLE social enterpriseS</vt:lpstr>
      <vt:lpstr>social procurement = Winning Tenders </vt:lpstr>
      <vt:lpstr>Who is QSEC? </vt:lpstr>
      <vt:lpstr>FIND YOUR LOCAL SOCIAL ENTERPRISES  QSEC.org.au</vt:lpstr>
      <vt:lpstr>PowerPoint Presentation</vt:lpstr>
      <vt:lpstr>PowerPoint Presentation</vt:lpstr>
      <vt:lpstr>$8M for social enterprise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enterprise</dc:title>
  <dc:creator>Natalia</dc:creator>
  <cp:lastModifiedBy>Tina Lathouras</cp:lastModifiedBy>
  <cp:revision>37</cp:revision>
  <dcterms:created xsi:type="dcterms:W3CDTF">2021-02-28T05:24:42Z</dcterms:created>
  <dcterms:modified xsi:type="dcterms:W3CDTF">2021-03-24T23:56:25Z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